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1" r:id="rId8"/>
    <p:sldId id="263" r:id="rId9"/>
  </p:sldIdLst>
  <p:sldSz cx="9906000" cy="6858000" type="A4"/>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dent03" initials="s" lastIdx="1" clrIdx="0">
    <p:extLst>
      <p:ext uri="{19B8F6BF-5375-455C-9EA6-DF929625EA0E}">
        <p15:presenceInfo xmlns:p15="http://schemas.microsoft.com/office/powerpoint/2012/main" userId="student03" providerId="None"/>
      </p:ext>
    </p:extLst>
  </p:cmAuthor>
  <p:cmAuthor id="2" name="渡邊 真弥子" initials="渡邊" lastIdx="1" clrIdx="1">
    <p:extLst>
      <p:ext uri="{19B8F6BF-5375-455C-9EA6-DF929625EA0E}">
        <p15:presenceInfo xmlns:p15="http://schemas.microsoft.com/office/powerpoint/2012/main" userId="0cfa709df93b9d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EB"/>
    <a:srgbClr val="FFFFCC"/>
    <a:srgbClr val="E1FFF0"/>
    <a:srgbClr val="E2FEF5"/>
    <a:srgbClr val="FFE1FE"/>
    <a:srgbClr val="34F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1" autoAdjust="0"/>
    <p:restoredTop sz="94660"/>
  </p:normalViewPr>
  <p:slideViewPr>
    <p:cSldViewPr snapToGrid="0">
      <p:cViewPr varScale="1">
        <p:scale>
          <a:sx n="57" d="100"/>
          <a:sy n="57" d="100"/>
        </p:scale>
        <p:origin x="965"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3515247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588889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93972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400121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394508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98246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1304032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400033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4158026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1619695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EAAEE5-B946-4C1A-A38A-D5DDAB70B85C}" type="datetimeFigureOut">
              <a:rPr kumimoji="1" lang="ja-JP" altLang="en-US" smtClean="0"/>
              <a:t>2023/4/17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402189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AAEE5-B946-4C1A-A38A-D5DDAB70B85C}" type="datetimeFigureOut">
              <a:rPr kumimoji="1" lang="ja-JP" altLang="en-US" smtClean="0"/>
              <a:t>2023/4/17</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21EF8-AAF4-422A-B394-466BD4C05C4D}" type="slidenum">
              <a:rPr kumimoji="1" lang="ja-JP" altLang="en-US" smtClean="0"/>
              <a:t>‹#›</a:t>
            </a:fld>
            <a:endParaRPr kumimoji="1" lang="ja-JP" altLang="en-US"/>
          </a:p>
        </p:txBody>
      </p:sp>
    </p:spTree>
    <p:extLst>
      <p:ext uri="{BB962C8B-B14F-4D97-AF65-F5344CB8AC3E}">
        <p14:creationId xmlns:p14="http://schemas.microsoft.com/office/powerpoint/2010/main" val="2220013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10" Type="http://schemas.openxmlformats.org/officeDocument/2006/relationships/image" Target="../media/image18.jpeg"/><Relationship Id="rId4" Type="http://schemas.microsoft.com/office/2007/relationships/hdphoto" Target="../media/hdphoto4.wdp"/><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8.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0.jpeg"/><Relationship Id="rId5" Type="http://schemas.openxmlformats.org/officeDocument/2006/relationships/image" Target="../media/image26.jpeg"/><Relationship Id="rId10" Type="http://schemas.openxmlformats.org/officeDocument/2006/relationships/image" Target="../media/image29.jpeg"/><Relationship Id="rId4" Type="http://schemas.microsoft.com/office/2007/relationships/hdphoto" Target="../media/hdphoto7.wdp"/><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4.jpe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33.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8000"/>
            <a:lum/>
            <a:extLst>
              <a:ext uri="{BEBA8EAE-BF5A-486C-A8C5-ECC9F3942E4B}">
                <a14:imgProps xmlns:a14="http://schemas.microsoft.com/office/drawing/2010/main">
                  <a14:imgLayer r:embed="rId3">
                    <a14:imgEffect>
                      <a14:saturation sat="139000"/>
                    </a14:imgEffect>
                  </a14:imgLayer>
                </a14:imgProps>
              </a:ext>
              <a:ext uri="{28A0092B-C50C-407E-A947-70E740481C1C}">
                <a14:useLocalDpi xmlns:a14="http://schemas.microsoft.com/office/drawing/2010/main"/>
              </a:ext>
            </a:extLst>
          </a:blip>
          <a:srcRect/>
          <a:stretch>
            <a:fillRect l="-2000" r="-2000"/>
          </a:stretch>
        </a:blipFill>
        <a:effectLst/>
      </p:bgPr>
    </p:bg>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id="{9D322325-CEB1-DA04-4F1B-25D5EC07AA4F}"/>
              </a:ext>
            </a:extLst>
          </p:cNvPr>
          <p:cNvSpPr/>
          <p:nvPr/>
        </p:nvSpPr>
        <p:spPr>
          <a:xfrm>
            <a:off x="5594394" y="174945"/>
            <a:ext cx="3996260" cy="1085367"/>
          </a:xfrm>
          <a:prstGeom prst="ellipse">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911689" y="431620"/>
            <a:ext cx="3615407" cy="601392"/>
          </a:xfrm>
        </p:spPr>
        <p:txBody>
          <a:bodyPr>
            <a:normAutofit/>
          </a:bodyPr>
          <a:lstStyle/>
          <a:p>
            <a:r>
              <a:rPr lang="ja-JP" altLang="en-US" sz="2800" dirty="0">
                <a:latin typeface="UD デジタル 教科書体 NK-B" panose="02020700000000000000" pitchFamily="18" charset="-128"/>
                <a:ea typeface="UD デジタル 教科書体 NK-B" panose="02020700000000000000" pitchFamily="18" charset="-128"/>
              </a:rPr>
              <a:t>上関</a:t>
            </a:r>
            <a:r>
              <a:rPr lang="en-US" altLang="ja-JP" sz="2800" dirty="0">
                <a:latin typeface="UD デジタル 教科書体 NK-B" panose="02020700000000000000" pitchFamily="18" charset="-128"/>
                <a:ea typeface="UD デジタル 教科書体 NK-B" panose="02020700000000000000" pitchFamily="18" charset="-128"/>
              </a:rPr>
              <a:t>PR</a:t>
            </a:r>
            <a:r>
              <a:rPr lang="ja-JP" altLang="en-US" sz="2800" dirty="0">
                <a:latin typeface="UD デジタル 教科書体 NK-B" panose="02020700000000000000" pitchFamily="18" charset="-128"/>
                <a:ea typeface="UD デジタル 教科書体 NK-B" panose="02020700000000000000" pitchFamily="18" charset="-128"/>
              </a:rPr>
              <a:t>プロジェクト</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sp>
        <p:nvSpPr>
          <p:cNvPr id="3" name="サブタイトル 2"/>
          <p:cNvSpPr>
            <a:spLocks noGrp="1"/>
          </p:cNvSpPr>
          <p:nvPr>
            <p:ph type="subTitle" idx="1"/>
          </p:nvPr>
        </p:nvSpPr>
        <p:spPr>
          <a:xfrm>
            <a:off x="6273122" y="262146"/>
            <a:ext cx="2853215" cy="551673"/>
          </a:xfrm>
        </p:spPr>
        <p:txBody>
          <a:bodyPr>
            <a:normAutofit/>
          </a:bodyPr>
          <a:lstStyle/>
          <a:p>
            <a:r>
              <a:rPr kumimoji="1" lang="ja-JP" altLang="en-US" sz="2000" dirty="0">
                <a:latin typeface="UD デジタル 教科書体 NK-B" panose="02020700000000000000" pitchFamily="18" charset="-128"/>
                <a:ea typeface="UD デジタル 教科書体 NK-B" panose="02020700000000000000" pitchFamily="18" charset="-128"/>
              </a:rPr>
              <a:t>上関中学校</a:t>
            </a:r>
            <a:r>
              <a:rPr kumimoji="1" lang="en-US" altLang="ja-JP" sz="2000" dirty="0">
                <a:latin typeface="UD デジタル 教科書体 NK-B" panose="02020700000000000000" pitchFamily="18" charset="-128"/>
                <a:ea typeface="UD デジタル 教科書体 NK-B" panose="02020700000000000000" pitchFamily="18" charset="-128"/>
              </a:rPr>
              <a:t>1</a:t>
            </a:r>
            <a:r>
              <a:rPr kumimoji="1" lang="ja-JP" altLang="en-US" sz="2000" dirty="0">
                <a:latin typeface="UD デジタル 教科書体 NK-B" panose="02020700000000000000" pitchFamily="18" charset="-128"/>
                <a:ea typeface="UD デジタル 教科書体 NK-B" panose="02020700000000000000" pitchFamily="18" charset="-128"/>
              </a:rPr>
              <a:t>年</a:t>
            </a:r>
          </a:p>
        </p:txBody>
      </p:sp>
      <p:sp>
        <p:nvSpPr>
          <p:cNvPr id="4" name="テキスト ボックス 3"/>
          <p:cNvSpPr txBox="1"/>
          <p:nvPr/>
        </p:nvSpPr>
        <p:spPr>
          <a:xfrm rot="757979">
            <a:off x="4458913" y="2674429"/>
            <a:ext cx="3623608" cy="461665"/>
          </a:xfrm>
          <a:prstGeom prst="rect">
            <a:avLst/>
          </a:prstGeom>
          <a:noFill/>
        </p:spPr>
        <p:txBody>
          <a:bodyPr wrap="square" rtlCol="0">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私たちがオススメする☄</a:t>
            </a:r>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p:cNvSpPr txBox="1"/>
          <p:nvPr/>
        </p:nvSpPr>
        <p:spPr>
          <a:xfrm>
            <a:off x="1033961" y="3268375"/>
            <a:ext cx="7336277" cy="2308324"/>
          </a:xfrm>
          <a:prstGeom prst="rect">
            <a:avLst/>
          </a:prstGeom>
          <a:noFill/>
        </p:spPr>
        <p:txBody>
          <a:bodyPr wrap="square" rtlCol="0">
            <a:spAutoFit/>
          </a:bodyPr>
          <a:lstStyle/>
          <a:p>
            <a:pPr algn="ctr"/>
            <a:r>
              <a:rPr kumimoji="1" lang="ja-JP" altLang="en-US" sz="7200" dirty="0">
                <a:latin typeface="UD デジタル 教科書体 NK-B" panose="02020700000000000000" pitchFamily="18" charset="-128"/>
                <a:ea typeface="UD デジタル 教科書体 NK-B" panose="02020700000000000000" pitchFamily="18" charset="-128"/>
              </a:rPr>
              <a:t>上関の</a:t>
            </a:r>
            <a:endParaRPr kumimoji="1" lang="en-US" altLang="ja-JP" sz="7200" dirty="0">
              <a:latin typeface="UD デジタル 教科書体 NK-B" panose="02020700000000000000" pitchFamily="18" charset="-128"/>
              <a:ea typeface="UD デジタル 教科書体 NK-B" panose="02020700000000000000" pitchFamily="18" charset="-128"/>
            </a:endParaRPr>
          </a:p>
          <a:p>
            <a:pPr algn="ctr"/>
            <a:r>
              <a:rPr kumimoji="1" lang="ja-JP" altLang="en-US" sz="7200" dirty="0">
                <a:latin typeface="UD デジタル 教科書体 NK-B" panose="02020700000000000000" pitchFamily="18" charset="-128"/>
                <a:ea typeface="UD デジタル 教科書体 NK-B" panose="02020700000000000000" pitchFamily="18" charset="-128"/>
              </a:rPr>
              <a:t>食・歴史・風景</a:t>
            </a:r>
          </a:p>
        </p:txBody>
      </p:sp>
      <p:sp>
        <p:nvSpPr>
          <p:cNvPr id="6" name="正方形/長方形 5">
            <a:extLst>
              <a:ext uri="{FF2B5EF4-FFF2-40B4-BE49-F238E27FC236}">
                <a16:creationId xmlns:a16="http://schemas.microsoft.com/office/drawing/2014/main" id="{72D65A96-6072-57D1-EDE5-CB563ABD9EAD}"/>
              </a:ext>
            </a:extLst>
          </p:cNvPr>
          <p:cNvSpPr/>
          <p:nvPr/>
        </p:nvSpPr>
        <p:spPr>
          <a:xfrm>
            <a:off x="5203901" y="5472241"/>
            <a:ext cx="4777245" cy="1323439"/>
          </a:xfrm>
          <a:prstGeom prst="rect">
            <a:avLst/>
          </a:prstGeom>
          <a:noFill/>
          <a:ln>
            <a:noFill/>
          </a:ln>
        </p:spPr>
        <p:txBody>
          <a:bodyPr wrap="square" lIns="91440" tIns="45720" rIns="91440" bIns="45720">
            <a:spAutoFit/>
          </a:bodyPr>
          <a:lstStyle/>
          <a:p>
            <a:pPr algn="ctr"/>
            <a:r>
              <a:rPr lang="en-US" altLang="ja-JP" sz="4000"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Come  and Enjoy </a:t>
            </a:r>
            <a:r>
              <a:rPr lang="en-US" altLang="ja-JP" sz="4000" dirty="0" err="1">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Kaminoseki</a:t>
            </a:r>
            <a:r>
              <a:rPr lang="en-US" altLang="ja-JP" sz="4000"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endParaRPr lang="en-US" altLang="ja-JP" sz="5400" b="1" dirty="0">
              <a:ln w="12700" cmpd="sng">
                <a:solidFill>
                  <a:schemeClr val="bg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8" name="サブタイトル 2">
            <a:extLst>
              <a:ext uri="{FF2B5EF4-FFF2-40B4-BE49-F238E27FC236}">
                <a16:creationId xmlns:a16="http://schemas.microsoft.com/office/drawing/2014/main" id="{CB90E1C8-44AF-4BAF-F250-97CF8009D699}"/>
              </a:ext>
            </a:extLst>
          </p:cNvPr>
          <p:cNvSpPr txBox="1">
            <a:spLocks/>
          </p:cNvSpPr>
          <p:nvPr/>
        </p:nvSpPr>
        <p:spPr>
          <a:xfrm>
            <a:off x="6322282" y="871524"/>
            <a:ext cx="2853215" cy="5516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000" dirty="0">
                <a:latin typeface="UD デジタル 教科書体 NK-B" panose="02020700000000000000" pitchFamily="18" charset="-128"/>
                <a:ea typeface="UD デジタル 教科書体 NK-B" panose="02020700000000000000" pitchFamily="18" charset="-128"/>
              </a:rPr>
              <a:t>2022</a:t>
            </a:r>
            <a:endParaRPr lang="ja-JP" altLang="en-US" sz="2000" dirty="0">
              <a:latin typeface="UD デジタル 教科書体 NK-B" panose="02020700000000000000" pitchFamily="18" charset="-128"/>
              <a:ea typeface="UD デジタル 教科書体 NK-B" panose="02020700000000000000" pitchFamily="18" charset="-128"/>
            </a:endParaRPr>
          </a:p>
        </p:txBody>
      </p:sp>
      <p:pic>
        <p:nvPicPr>
          <p:cNvPr id="10" name="図 9">
            <a:extLst>
              <a:ext uri="{FF2B5EF4-FFF2-40B4-BE49-F238E27FC236}">
                <a16:creationId xmlns:a16="http://schemas.microsoft.com/office/drawing/2014/main" id="{59F2EE39-7BF8-6879-7A54-81363ABD2E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7388" y="327020"/>
            <a:ext cx="1671476" cy="2192354"/>
          </a:xfrm>
          <a:prstGeom prst="rect">
            <a:avLst/>
          </a:prstGeom>
        </p:spPr>
      </p:pic>
      <p:pic>
        <p:nvPicPr>
          <p:cNvPr id="12" name="図 11">
            <a:extLst>
              <a:ext uri="{FF2B5EF4-FFF2-40B4-BE49-F238E27FC236}">
                <a16:creationId xmlns:a16="http://schemas.microsoft.com/office/drawing/2014/main" id="{CC7A1637-7277-E074-5700-532F04F32B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041" y="457810"/>
            <a:ext cx="1659815" cy="2029094"/>
          </a:xfrm>
          <a:prstGeom prst="rect">
            <a:avLst/>
          </a:prstGeom>
        </p:spPr>
      </p:pic>
      <p:sp>
        <p:nvSpPr>
          <p:cNvPr id="15" name="テキスト ボックス 14">
            <a:extLst>
              <a:ext uri="{FF2B5EF4-FFF2-40B4-BE49-F238E27FC236}">
                <a16:creationId xmlns:a16="http://schemas.microsoft.com/office/drawing/2014/main" id="{F42DA496-D07D-7672-5F4E-3484CA4B928F}"/>
              </a:ext>
            </a:extLst>
          </p:cNvPr>
          <p:cNvSpPr txBox="1"/>
          <p:nvPr/>
        </p:nvSpPr>
        <p:spPr>
          <a:xfrm>
            <a:off x="3154502" y="1260312"/>
            <a:ext cx="2595576" cy="923330"/>
          </a:xfrm>
          <a:prstGeom prst="rect">
            <a:avLst/>
          </a:prstGeom>
          <a:noFill/>
        </p:spPr>
        <p:txBody>
          <a:bodyPr wrap="square" rtlCol="0">
            <a:sp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かみのせき學苑</a:t>
            </a:r>
            <a:endParaRPr kumimoji="1" lang="en-US" altLang="ja-JP" dirty="0">
              <a:latin typeface="UD デジタル 教科書体 NK-B" panose="02020700000000000000" pitchFamily="18" charset="-128"/>
              <a:ea typeface="UD デジタル 教科書体 NK-B" panose="02020700000000000000" pitchFamily="18" charset="-128"/>
            </a:endParaRPr>
          </a:p>
          <a:p>
            <a:pPr algn="ctr"/>
            <a:r>
              <a:rPr kumimoji="1" lang="ja-JP" altLang="en-US" dirty="0">
                <a:latin typeface="UD デジタル 教科書体 NK-B" panose="02020700000000000000" pitchFamily="18" charset="-128"/>
                <a:ea typeface="UD デジタル 教科書体 NK-B" panose="02020700000000000000" pitchFamily="18" charset="-128"/>
              </a:rPr>
              <a:t>マスコットキャラクター　ふーたん・しーたん</a:t>
            </a:r>
          </a:p>
        </p:txBody>
      </p:sp>
    </p:spTree>
    <p:extLst>
      <p:ext uri="{BB962C8B-B14F-4D97-AF65-F5344CB8AC3E}">
        <p14:creationId xmlns:p14="http://schemas.microsoft.com/office/powerpoint/2010/main" val="36260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126658" y="174997"/>
            <a:ext cx="4330830" cy="1325563"/>
          </a:xfrm>
        </p:spPr>
        <p:txBody>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上関歴史・観光マップ</a:t>
            </a:r>
          </a:p>
        </p:txBody>
      </p:sp>
      <p:sp>
        <p:nvSpPr>
          <p:cNvPr id="6" name="テキスト ボックス 5"/>
          <p:cNvSpPr txBox="1"/>
          <p:nvPr/>
        </p:nvSpPr>
        <p:spPr>
          <a:xfrm>
            <a:off x="69517" y="509413"/>
            <a:ext cx="2103190"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⑧中ノ浦</a:t>
            </a:r>
            <a:r>
              <a:rPr lang="ja-JP" altLang="en-US" b="1" dirty="0">
                <a:latin typeface="UD デジタル 教科書体 NK-B" panose="02020700000000000000" pitchFamily="18" charset="-128"/>
                <a:ea typeface="UD デジタル 教科書体 NK-B" panose="02020700000000000000" pitchFamily="18" charset="-128"/>
              </a:rPr>
              <a:t>海浜公園</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p:cNvSpPr txBox="1"/>
          <p:nvPr/>
        </p:nvSpPr>
        <p:spPr>
          <a:xfrm>
            <a:off x="3800140" y="4100733"/>
            <a:ext cx="1730060"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⑨御汗観音</a:t>
            </a:r>
          </a:p>
        </p:txBody>
      </p:sp>
      <p:sp>
        <p:nvSpPr>
          <p:cNvPr id="9" name="テキスト ボックス 8"/>
          <p:cNvSpPr txBox="1"/>
          <p:nvPr/>
        </p:nvSpPr>
        <p:spPr>
          <a:xfrm>
            <a:off x="3435249" y="1508089"/>
            <a:ext cx="1634349"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⑤戸津の海岸</a:t>
            </a:r>
          </a:p>
        </p:txBody>
      </p:sp>
      <p:sp>
        <p:nvSpPr>
          <p:cNvPr id="10" name="テキスト ボックス 9"/>
          <p:cNvSpPr txBox="1"/>
          <p:nvPr/>
        </p:nvSpPr>
        <p:spPr>
          <a:xfrm>
            <a:off x="7026481" y="6169941"/>
            <a:ext cx="2609751" cy="369332"/>
          </a:xfrm>
          <a:prstGeom prst="rect">
            <a:avLst/>
          </a:prstGeom>
          <a:noFill/>
        </p:spPr>
        <p:txBody>
          <a:bodyPr wrap="square" rtlCol="0">
            <a:spAutoFit/>
          </a:bodyPr>
          <a:lstStyle/>
          <a:p>
            <a:r>
              <a:rPr lang="ja-JP" altLang="en-US" b="1" dirty="0">
                <a:latin typeface="UD デジタル 教科書体 NK-B" panose="02020700000000000000" pitchFamily="18" charset="-128"/>
                <a:ea typeface="UD デジタル 教科書体 NK-B" panose="02020700000000000000" pitchFamily="18" charset="-128"/>
              </a:rPr>
              <a:t>②旧御番所・御茶屋跡</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p:cNvSpPr txBox="1"/>
          <p:nvPr/>
        </p:nvSpPr>
        <p:spPr>
          <a:xfrm>
            <a:off x="6774425" y="3477639"/>
            <a:ext cx="2078031" cy="369332"/>
          </a:xfrm>
          <a:prstGeom prst="rect">
            <a:avLst/>
          </a:prstGeom>
          <a:noFill/>
        </p:spPr>
        <p:txBody>
          <a:bodyPr wrap="square" rtlCol="0">
            <a:spAutoFit/>
          </a:bodyPr>
          <a:lstStyle/>
          <a:p>
            <a:r>
              <a:rPr lang="ja-JP" altLang="en-US" b="1" dirty="0">
                <a:latin typeface="UD デジタル 教科書体 NK-B" panose="02020700000000000000" pitchFamily="18" charset="-128"/>
                <a:ea typeface="UD デジタル 教科書体 NK-B" panose="02020700000000000000" pitchFamily="18" charset="-128"/>
              </a:rPr>
              <a:t>⑥道の駅上関海峡</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p:cNvSpPr txBox="1"/>
          <p:nvPr/>
        </p:nvSpPr>
        <p:spPr>
          <a:xfrm>
            <a:off x="6138177" y="5793080"/>
            <a:ext cx="1319311" cy="369332"/>
          </a:xfrm>
          <a:prstGeom prst="rect">
            <a:avLst/>
          </a:prstGeom>
          <a:noFill/>
        </p:spPr>
        <p:txBody>
          <a:bodyPr wrap="square" rtlCol="0">
            <a:spAutoFit/>
          </a:bodyPr>
          <a:lstStyle/>
          <a:p>
            <a:r>
              <a:rPr lang="ja-JP" altLang="en-US" b="1" dirty="0">
                <a:latin typeface="UD デジタル 教科書体 NK-B" panose="02020700000000000000" pitchFamily="18" charset="-128"/>
                <a:ea typeface="UD デジタル 教科書体 NK-B" panose="02020700000000000000" pitchFamily="18" charset="-128"/>
              </a:rPr>
              <a:t>⑦瀬里家</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p:cNvSpPr txBox="1"/>
          <p:nvPr/>
        </p:nvSpPr>
        <p:spPr>
          <a:xfrm>
            <a:off x="3990528" y="2247147"/>
            <a:ext cx="2147649" cy="646331"/>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山口県光・熊毛地区栽培漁業協会</a:t>
            </a:r>
          </a:p>
        </p:txBody>
      </p:sp>
      <p:sp>
        <p:nvSpPr>
          <p:cNvPr id="16" name="テキスト ボックス 15"/>
          <p:cNvSpPr txBox="1"/>
          <p:nvPr/>
        </p:nvSpPr>
        <p:spPr>
          <a:xfrm>
            <a:off x="4554446" y="4839791"/>
            <a:ext cx="1554235" cy="369332"/>
          </a:xfrm>
          <a:prstGeom prst="rect">
            <a:avLst/>
          </a:prstGeom>
          <a:noFill/>
        </p:spPr>
        <p:txBody>
          <a:bodyPr wrap="square" rtlCol="0">
            <a:spAutoFit/>
          </a:bodyPr>
          <a:lstStyle/>
          <a:p>
            <a:r>
              <a:rPr lang="ja-JP" altLang="en-US" b="1" dirty="0">
                <a:latin typeface="UD デジタル 教科書体 NK-B" panose="02020700000000000000" pitchFamily="18" charset="-128"/>
                <a:ea typeface="UD デジタル 教科書体 NK-B" panose="02020700000000000000" pitchFamily="18" charset="-128"/>
              </a:rPr>
              <a:t>④超専寺</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sp>
        <p:nvSpPr>
          <p:cNvPr id="17" name="正方形/長方形 16">
            <a:extLst>
              <a:ext uri="{FF2B5EF4-FFF2-40B4-BE49-F238E27FC236}">
                <a16:creationId xmlns:a16="http://schemas.microsoft.com/office/drawing/2014/main" id="{2744685E-BE31-36FC-B122-D268291408AD}"/>
              </a:ext>
            </a:extLst>
          </p:cNvPr>
          <p:cNvSpPr/>
          <p:nvPr/>
        </p:nvSpPr>
        <p:spPr>
          <a:xfrm>
            <a:off x="1888787" y="4060723"/>
            <a:ext cx="352968" cy="265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79DF7E9D-DAE6-12FF-8E82-D58CA04D18B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1163" y="4666211"/>
            <a:ext cx="2952705" cy="2089174"/>
          </a:xfrm>
          <a:prstGeom prst="rect">
            <a:avLst/>
          </a:prstGeom>
          <a:solidFill>
            <a:schemeClr val="accent1">
              <a:lumMod val="60000"/>
              <a:lumOff val="40000"/>
            </a:schemeClr>
          </a:solidFill>
          <a:ln w="28575">
            <a:solidFill>
              <a:schemeClr val="accent1">
                <a:lumMod val="75000"/>
              </a:schemeClr>
            </a:solidFill>
          </a:ln>
        </p:spPr>
      </p:pic>
      <p:sp>
        <p:nvSpPr>
          <p:cNvPr id="13" name="テキスト ボックス 12"/>
          <p:cNvSpPr txBox="1"/>
          <p:nvPr/>
        </p:nvSpPr>
        <p:spPr>
          <a:xfrm>
            <a:off x="684177" y="5979255"/>
            <a:ext cx="873869"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⑩祝島</a:t>
            </a:r>
          </a:p>
        </p:txBody>
      </p:sp>
      <p:sp>
        <p:nvSpPr>
          <p:cNvPr id="23" name="テキスト ボックス 22">
            <a:extLst>
              <a:ext uri="{FF2B5EF4-FFF2-40B4-BE49-F238E27FC236}">
                <a16:creationId xmlns:a16="http://schemas.microsoft.com/office/drawing/2014/main" id="{F77E1B86-129D-0FC4-E3BD-E9D24466D523}"/>
              </a:ext>
            </a:extLst>
          </p:cNvPr>
          <p:cNvSpPr txBox="1"/>
          <p:nvPr/>
        </p:nvSpPr>
        <p:spPr>
          <a:xfrm>
            <a:off x="2099466" y="4776701"/>
            <a:ext cx="873869"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室津</a:t>
            </a:r>
          </a:p>
        </p:txBody>
      </p:sp>
      <p:sp>
        <p:nvSpPr>
          <p:cNvPr id="24" name="テキスト ボックス 23">
            <a:extLst>
              <a:ext uri="{FF2B5EF4-FFF2-40B4-BE49-F238E27FC236}">
                <a16:creationId xmlns:a16="http://schemas.microsoft.com/office/drawing/2014/main" id="{39A41D56-634D-D0FE-215C-5C357BAF5E34}"/>
              </a:ext>
            </a:extLst>
          </p:cNvPr>
          <p:cNvSpPr txBox="1"/>
          <p:nvPr/>
        </p:nvSpPr>
        <p:spPr>
          <a:xfrm>
            <a:off x="1295611" y="4970207"/>
            <a:ext cx="873869"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長島</a:t>
            </a:r>
          </a:p>
        </p:txBody>
      </p:sp>
      <p:sp>
        <p:nvSpPr>
          <p:cNvPr id="25" name="テキスト ボックス 24">
            <a:extLst>
              <a:ext uri="{FF2B5EF4-FFF2-40B4-BE49-F238E27FC236}">
                <a16:creationId xmlns:a16="http://schemas.microsoft.com/office/drawing/2014/main" id="{9EE6885B-CA8F-C770-4C4D-164ABA545790}"/>
              </a:ext>
            </a:extLst>
          </p:cNvPr>
          <p:cNvSpPr txBox="1"/>
          <p:nvPr/>
        </p:nvSpPr>
        <p:spPr>
          <a:xfrm>
            <a:off x="4632663" y="5271700"/>
            <a:ext cx="1737355" cy="369332"/>
          </a:xfrm>
          <a:prstGeom prst="rect">
            <a:avLst/>
          </a:prstGeom>
          <a:noFill/>
        </p:spPr>
        <p:txBody>
          <a:bodyPr wrap="square" rtlCol="0">
            <a:spAutoFit/>
          </a:bodyPr>
          <a:lstStyle/>
          <a:p>
            <a:r>
              <a:rPr lang="ja-JP" altLang="en-US" b="1" dirty="0">
                <a:latin typeface="UD デジタル 教科書体 NK-B" panose="02020700000000000000" pitchFamily="18" charset="-128"/>
                <a:ea typeface="UD デジタル 教科書体 NK-B" panose="02020700000000000000" pitchFamily="18" charset="-128"/>
              </a:rPr>
              <a:t>①阿弥陀寺</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cxnSp>
        <p:nvCxnSpPr>
          <p:cNvPr id="27" name="直線矢印コネクタ 26">
            <a:extLst>
              <a:ext uri="{FF2B5EF4-FFF2-40B4-BE49-F238E27FC236}">
                <a16:creationId xmlns:a16="http://schemas.microsoft.com/office/drawing/2014/main" id="{D257BDEA-F445-C95F-3CA3-4F84C4FDD5DD}"/>
              </a:ext>
            </a:extLst>
          </p:cNvPr>
          <p:cNvCxnSpPr/>
          <p:nvPr/>
        </p:nvCxnSpPr>
        <p:spPr>
          <a:xfrm flipV="1">
            <a:off x="5933083" y="5391131"/>
            <a:ext cx="1165807" cy="65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2746524-FA3A-34A4-518A-41A78209F2E4}"/>
              </a:ext>
            </a:extLst>
          </p:cNvPr>
          <p:cNvSpPr txBox="1"/>
          <p:nvPr/>
        </p:nvSpPr>
        <p:spPr>
          <a:xfrm>
            <a:off x="8091433" y="5423748"/>
            <a:ext cx="2609751" cy="369332"/>
          </a:xfrm>
          <a:prstGeom prst="rect">
            <a:avLst/>
          </a:prstGeom>
          <a:noFill/>
        </p:spPr>
        <p:txBody>
          <a:bodyPr wrap="square" rtlCol="0">
            <a:spAutoFit/>
          </a:bodyPr>
          <a:lstStyle/>
          <a:p>
            <a:r>
              <a:rPr lang="ja-JP" altLang="en-US" b="1" dirty="0">
                <a:latin typeface="UD デジタル 教科書体 NK-B" panose="02020700000000000000" pitchFamily="18" charset="-128"/>
                <a:ea typeface="UD デジタル 教科書体 NK-B" panose="02020700000000000000" pitchFamily="18" charset="-128"/>
              </a:rPr>
              <a:t>③住吉神社</a:t>
            </a:r>
            <a:endParaRPr kumimoji="1" lang="ja-JP" altLang="en-US" b="1" dirty="0">
              <a:latin typeface="UD デジタル 教科書体 NK-B" panose="02020700000000000000" pitchFamily="18" charset="-128"/>
              <a:ea typeface="UD デジタル 教科書体 NK-B" panose="02020700000000000000" pitchFamily="18" charset="-128"/>
            </a:endParaRPr>
          </a:p>
        </p:txBody>
      </p:sp>
      <p:cxnSp>
        <p:nvCxnSpPr>
          <p:cNvPr id="30" name="直線矢印コネクタ 29">
            <a:extLst>
              <a:ext uri="{FF2B5EF4-FFF2-40B4-BE49-F238E27FC236}">
                <a16:creationId xmlns:a16="http://schemas.microsoft.com/office/drawing/2014/main" id="{F77FE122-0DDB-F888-8EAF-B6277769E598}"/>
              </a:ext>
            </a:extLst>
          </p:cNvPr>
          <p:cNvCxnSpPr/>
          <p:nvPr/>
        </p:nvCxnSpPr>
        <p:spPr>
          <a:xfrm flipV="1">
            <a:off x="7286820" y="5391131"/>
            <a:ext cx="77541" cy="778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9C19D72C-3A11-EEE5-AD58-EEE09E907BB3}"/>
              </a:ext>
            </a:extLst>
          </p:cNvPr>
          <p:cNvCxnSpPr>
            <a:cxnSpLocks/>
          </p:cNvCxnSpPr>
          <p:nvPr/>
        </p:nvCxnSpPr>
        <p:spPr>
          <a:xfrm flipH="1" flipV="1">
            <a:off x="8091433" y="5209123"/>
            <a:ext cx="128172" cy="247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E6DE5B64-6EB4-7199-B323-4E4492CA67C3}"/>
              </a:ext>
            </a:extLst>
          </p:cNvPr>
          <p:cNvCxnSpPr/>
          <p:nvPr/>
        </p:nvCxnSpPr>
        <p:spPr>
          <a:xfrm flipV="1">
            <a:off x="5565448" y="4800463"/>
            <a:ext cx="1208977" cy="1943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1E007A65-1B7A-8A26-B0FA-D2F9E9046D4F}"/>
              </a:ext>
            </a:extLst>
          </p:cNvPr>
          <p:cNvCxnSpPr/>
          <p:nvPr/>
        </p:nvCxnSpPr>
        <p:spPr>
          <a:xfrm>
            <a:off x="7620558" y="3795252"/>
            <a:ext cx="426865" cy="4763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2F9A357D-F088-62E7-9B61-5E0BBBD020B4}"/>
              </a:ext>
            </a:extLst>
          </p:cNvPr>
          <p:cNvSpPr txBox="1"/>
          <p:nvPr/>
        </p:nvSpPr>
        <p:spPr>
          <a:xfrm>
            <a:off x="8219605" y="4927457"/>
            <a:ext cx="2609751"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上関大橋</a:t>
            </a:r>
          </a:p>
        </p:txBody>
      </p:sp>
      <p:sp>
        <p:nvSpPr>
          <p:cNvPr id="7" name="テキスト ボックス 6">
            <a:extLst>
              <a:ext uri="{FF2B5EF4-FFF2-40B4-BE49-F238E27FC236}">
                <a16:creationId xmlns:a16="http://schemas.microsoft.com/office/drawing/2014/main" id="{2BDB7F52-C78B-8C24-A84C-8819F0BE68AD}"/>
              </a:ext>
            </a:extLst>
          </p:cNvPr>
          <p:cNvSpPr txBox="1"/>
          <p:nvPr/>
        </p:nvSpPr>
        <p:spPr>
          <a:xfrm>
            <a:off x="1924966" y="6222762"/>
            <a:ext cx="873869" cy="369332"/>
          </a:xfrm>
          <a:prstGeom prst="rect">
            <a:avLst/>
          </a:prstGeom>
          <a:noFill/>
        </p:spPr>
        <p:txBody>
          <a:bodyPr wrap="square" rtlCol="0">
            <a:sp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八島</a:t>
            </a:r>
          </a:p>
        </p:txBody>
      </p:sp>
      <p:pic>
        <p:nvPicPr>
          <p:cNvPr id="18" name="図 17">
            <a:extLst>
              <a:ext uri="{FF2B5EF4-FFF2-40B4-BE49-F238E27FC236}">
                <a16:creationId xmlns:a16="http://schemas.microsoft.com/office/drawing/2014/main" id="{30C3EECC-28BC-74A8-6823-63D1D345A89B}"/>
              </a:ext>
            </a:extLst>
          </p:cNvPr>
          <p:cNvPicPr>
            <a:picLocks noChangeAspect="1"/>
          </p:cNvPicPr>
          <p:nvPr/>
        </p:nvPicPr>
        <p:blipFill>
          <a:blip r:embed="rId4"/>
          <a:stretch>
            <a:fillRect/>
          </a:stretch>
        </p:blipFill>
        <p:spPr>
          <a:xfrm>
            <a:off x="3469040" y="6416378"/>
            <a:ext cx="1057423" cy="352474"/>
          </a:xfrm>
          <a:prstGeom prst="rect">
            <a:avLst/>
          </a:prstGeom>
        </p:spPr>
      </p:pic>
      <p:sp>
        <p:nvSpPr>
          <p:cNvPr id="11" name="テキスト ボックス 10">
            <a:extLst>
              <a:ext uri="{FF2B5EF4-FFF2-40B4-BE49-F238E27FC236}">
                <a16:creationId xmlns:a16="http://schemas.microsoft.com/office/drawing/2014/main" id="{9C673469-5B34-A97C-4B58-8CA8D55C6299}"/>
              </a:ext>
            </a:extLst>
          </p:cNvPr>
          <p:cNvSpPr txBox="1"/>
          <p:nvPr/>
        </p:nvSpPr>
        <p:spPr>
          <a:xfrm>
            <a:off x="7271626" y="5787954"/>
            <a:ext cx="5412658" cy="307777"/>
          </a:xfrm>
          <a:prstGeom prst="rect">
            <a:avLst/>
          </a:prstGeom>
          <a:noFill/>
        </p:spPr>
        <p:txBody>
          <a:bodyPr wrap="square">
            <a:spAutoFit/>
          </a:bodyPr>
          <a:lstStyle/>
          <a:p>
            <a:r>
              <a:rPr lang="ja-JP" altLang="en-US" sz="1400" dirty="0">
                <a:latin typeface="UD デジタル 教科書体 NK-B" panose="02020700000000000000" pitchFamily="18" charset="-128"/>
                <a:ea typeface="UD デジタル 教科書体 NK-B" panose="02020700000000000000" pitchFamily="18" charset="-128"/>
              </a:rPr>
              <a:t>みんなのお店・物産センター</a:t>
            </a:r>
          </a:p>
        </p:txBody>
      </p:sp>
      <p:cxnSp>
        <p:nvCxnSpPr>
          <p:cNvPr id="19" name="直線矢印コネクタ 18">
            <a:extLst>
              <a:ext uri="{FF2B5EF4-FFF2-40B4-BE49-F238E27FC236}">
                <a16:creationId xmlns:a16="http://schemas.microsoft.com/office/drawing/2014/main" id="{C5A9BEF1-C039-906E-B04E-510A142A6F9C}"/>
              </a:ext>
            </a:extLst>
          </p:cNvPr>
          <p:cNvCxnSpPr>
            <a:cxnSpLocks/>
          </p:cNvCxnSpPr>
          <p:nvPr/>
        </p:nvCxnSpPr>
        <p:spPr>
          <a:xfrm flipV="1">
            <a:off x="7870020" y="5339539"/>
            <a:ext cx="118948" cy="462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874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42817" y="204649"/>
            <a:ext cx="7429500" cy="837506"/>
          </a:xfrm>
        </p:spPr>
        <p:txBody>
          <a:bodyPr>
            <a:noAutofit/>
          </a:bodyPr>
          <a:lstStyle/>
          <a:p>
            <a:r>
              <a:rPr kumimoji="1" lang="ja-JP" altLang="en-US" sz="4400" b="1" dirty="0">
                <a:latin typeface="UD デジタル 教科書体 NK-B" panose="02020700000000000000" pitchFamily="18" charset="-128"/>
                <a:ea typeface="UD デジタル 教科書体 NK-B" panose="02020700000000000000" pitchFamily="18" charset="-128"/>
              </a:rPr>
              <a:t>上関で人気</a:t>
            </a:r>
            <a:r>
              <a:rPr kumimoji="1" lang="en-US" altLang="ja-JP" sz="4400" b="1" dirty="0">
                <a:latin typeface="UD デジタル 教科書体 NK-B" panose="02020700000000000000" pitchFamily="18" charset="-128"/>
                <a:ea typeface="UD デジタル 教科書体 NK-B" panose="02020700000000000000" pitchFamily="18" charset="-128"/>
              </a:rPr>
              <a:t>TOP3</a:t>
            </a:r>
            <a:r>
              <a:rPr kumimoji="1" lang="ja-JP" altLang="en-US" sz="4400" b="1" dirty="0">
                <a:latin typeface="UD デジタル 教科書体 NK-B" panose="02020700000000000000" pitchFamily="18" charset="-128"/>
                <a:ea typeface="UD デジタル 教科書体 NK-B" panose="02020700000000000000" pitchFamily="18" charset="-128"/>
              </a:rPr>
              <a:t>の食べ物</a:t>
            </a:r>
            <a:r>
              <a:rPr kumimoji="1" lang="en-US" altLang="ja-JP" sz="4400" b="1" dirty="0">
                <a:latin typeface="UD デジタル 教科書体 NK-B" panose="02020700000000000000" pitchFamily="18" charset="-128"/>
                <a:ea typeface="UD デジタル 教科書体 NK-B" panose="02020700000000000000" pitchFamily="18" charset="-128"/>
              </a:rPr>
              <a:t>‼</a:t>
            </a:r>
            <a:endParaRPr kumimoji="1" lang="ja-JP" altLang="en-US" sz="4400" b="1" dirty="0">
              <a:latin typeface="UD デジタル 教科書体 NK-B" panose="02020700000000000000" pitchFamily="18" charset="-128"/>
              <a:ea typeface="UD デジタル 教科書体 NK-B" panose="02020700000000000000" pitchFamily="18" charset="-128"/>
            </a:endParaRPr>
          </a:p>
        </p:txBody>
      </p:sp>
      <p:sp>
        <p:nvSpPr>
          <p:cNvPr id="3" name="サブタイトル 2"/>
          <p:cNvSpPr>
            <a:spLocks noGrp="1"/>
          </p:cNvSpPr>
          <p:nvPr>
            <p:ph type="subTitle" idx="1"/>
          </p:nvPr>
        </p:nvSpPr>
        <p:spPr>
          <a:xfrm>
            <a:off x="422268" y="3346853"/>
            <a:ext cx="4695156" cy="581758"/>
          </a:xfrm>
          <a:ln>
            <a:noFill/>
          </a:ln>
        </p:spPr>
        <p:txBody>
          <a:bodyPr>
            <a:normAutofit/>
          </a:bodyPr>
          <a:lstStyle/>
          <a:p>
            <a:r>
              <a:rPr lang="ja-JP" altLang="en-US" sz="2800" b="1" dirty="0">
                <a:latin typeface="UD デジタル 教科書体 NK-B" panose="02020700000000000000" pitchFamily="18" charset="-128"/>
                <a:ea typeface="UD デジタル 教科書体 NK-B" panose="02020700000000000000" pitchFamily="18" charset="-128"/>
              </a:rPr>
              <a:t>車エビが買いたくなったら･･･</a:t>
            </a:r>
            <a:endParaRPr lang="en-US" altLang="ja-JP" sz="2800" b="1" dirty="0">
              <a:latin typeface="UD デジタル 教科書体 NK-B" panose="02020700000000000000" pitchFamily="18" charset="-128"/>
              <a:ea typeface="UD デジタル 教科書体 NK-B" panose="02020700000000000000" pitchFamily="18" charset="-128"/>
            </a:endParaRPr>
          </a:p>
        </p:txBody>
      </p:sp>
      <p:sp>
        <p:nvSpPr>
          <p:cNvPr id="4" name="楕円 3">
            <a:extLst>
              <a:ext uri="{FF2B5EF4-FFF2-40B4-BE49-F238E27FC236}">
                <a16:creationId xmlns:a16="http://schemas.microsoft.com/office/drawing/2014/main" id="{B44AD61E-B5E9-5803-15B9-74D1293946BD}"/>
              </a:ext>
            </a:extLst>
          </p:cNvPr>
          <p:cNvSpPr/>
          <p:nvPr/>
        </p:nvSpPr>
        <p:spPr>
          <a:xfrm>
            <a:off x="5027141" y="1085777"/>
            <a:ext cx="3015048" cy="2710249"/>
          </a:xfrm>
          <a:prstGeom prst="ellipse">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エビのイラスト</a:t>
            </a:r>
          </a:p>
        </p:txBody>
      </p:sp>
      <p:sp>
        <p:nvSpPr>
          <p:cNvPr id="7" name="サブタイトル 2">
            <a:extLst>
              <a:ext uri="{FF2B5EF4-FFF2-40B4-BE49-F238E27FC236}">
                <a16:creationId xmlns:a16="http://schemas.microsoft.com/office/drawing/2014/main" id="{A1642DE9-BE74-2C39-D59E-7452D9A47B3D}"/>
              </a:ext>
            </a:extLst>
          </p:cNvPr>
          <p:cNvSpPr txBox="1">
            <a:spLocks/>
          </p:cNvSpPr>
          <p:nvPr/>
        </p:nvSpPr>
        <p:spPr>
          <a:xfrm>
            <a:off x="240937" y="1270426"/>
            <a:ext cx="4695156" cy="642681"/>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5400" b="1" dirty="0">
                <a:latin typeface="UD デジタル 教科書体 NK-B" panose="02020700000000000000" pitchFamily="18" charset="-128"/>
                <a:ea typeface="UD デジタル 教科書体 NK-B" panose="02020700000000000000" pitchFamily="18" charset="-128"/>
              </a:rPr>
              <a:t>１位　車エビ</a:t>
            </a:r>
            <a:endParaRPr lang="en-US" altLang="ja-JP" sz="5400" b="1" dirty="0">
              <a:latin typeface="UD デジタル 教科書体 NK-B" panose="02020700000000000000" pitchFamily="18" charset="-128"/>
              <a:ea typeface="UD デジタル 教科書体 NK-B" panose="02020700000000000000" pitchFamily="18" charset="-128"/>
            </a:endParaRPr>
          </a:p>
        </p:txBody>
      </p:sp>
      <p:sp>
        <p:nvSpPr>
          <p:cNvPr id="10" name="サブタイトル 2">
            <a:extLst>
              <a:ext uri="{FF2B5EF4-FFF2-40B4-BE49-F238E27FC236}">
                <a16:creationId xmlns:a16="http://schemas.microsoft.com/office/drawing/2014/main" id="{DA13DE88-FA25-DFEA-9A84-EF84349E01DF}"/>
              </a:ext>
            </a:extLst>
          </p:cNvPr>
          <p:cNvSpPr txBox="1">
            <a:spLocks/>
          </p:cNvSpPr>
          <p:nvPr/>
        </p:nvSpPr>
        <p:spPr>
          <a:xfrm>
            <a:off x="3196283" y="3890971"/>
            <a:ext cx="1756716" cy="2762379"/>
          </a:xfrm>
          <a:prstGeom prst="rect">
            <a:avLst/>
          </a:prstGeom>
          <a:ln>
            <a:no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300" dirty="0">
                <a:latin typeface="UD デジタル 教科書体 NK-R" panose="02020400000000000000" pitchFamily="18" charset="-128"/>
                <a:ea typeface="UD デジタル 教科書体 NK-R" panose="02020400000000000000" pitchFamily="18" charset="-128"/>
              </a:rPr>
              <a:t>注文は１０月から２月中旬、発送は１２月から２月末。</a:t>
            </a:r>
            <a:r>
              <a:rPr lang="en-US" altLang="ja-JP" sz="1300" dirty="0">
                <a:latin typeface="UD デジタル 教科書体 NK-R" panose="02020400000000000000" pitchFamily="18" charset="-128"/>
                <a:ea typeface="UD デジタル 教科書体 NK-R" panose="02020400000000000000" pitchFamily="18" charset="-128"/>
              </a:rPr>
              <a:t>12</a:t>
            </a:r>
            <a:r>
              <a:rPr lang="ja-JP" altLang="en-US" sz="1300" dirty="0">
                <a:latin typeface="UD デジタル 教科書体 NK-R" panose="02020400000000000000" pitchFamily="18" charset="-128"/>
                <a:ea typeface="UD デジタル 教科書体 NK-R" panose="02020400000000000000" pitchFamily="18" charset="-128"/>
              </a:rPr>
              <a:t>月は持ち帰り販売も行われます。冷凍の車エビは通年で配送しています。</a:t>
            </a:r>
            <a:endParaRPr lang="en-US" altLang="ja-JP" sz="1300" dirty="0">
              <a:latin typeface="UD デジタル 教科書体 NK-R" panose="02020400000000000000" pitchFamily="18" charset="-128"/>
              <a:ea typeface="UD デジタル 教科書体 NK-R" panose="02020400000000000000" pitchFamily="18" charset="-128"/>
            </a:endParaRPr>
          </a:p>
          <a:p>
            <a:pPr algn="l"/>
            <a:r>
              <a:rPr lang="ja-JP" altLang="en-US" sz="1300" dirty="0">
                <a:latin typeface="UD デジタル 教科書体 NK-R" panose="02020400000000000000" pitchFamily="18" charset="-128"/>
                <a:ea typeface="UD デジタル 教科書体 NK-R" panose="02020400000000000000" pitchFamily="18" charset="-128"/>
              </a:rPr>
              <a:t>お問い合わせ</a:t>
            </a:r>
            <a:endParaRPr lang="en-US" altLang="ja-JP" sz="1300" dirty="0">
              <a:latin typeface="UD デジタル 教科書体 NK-R" panose="02020400000000000000" pitchFamily="18" charset="-128"/>
              <a:ea typeface="UD デジタル 教科書体 NK-R" panose="02020400000000000000" pitchFamily="18" charset="-128"/>
            </a:endParaRPr>
          </a:p>
          <a:p>
            <a:pPr algn="l"/>
            <a:r>
              <a:rPr lang="ja-JP" altLang="en-US" sz="1300" dirty="0">
                <a:latin typeface="UD デジタル 教科書体 NK-R" panose="02020400000000000000" pitchFamily="18" charset="-128"/>
                <a:ea typeface="UD デジタル 教科書体 NK-R" panose="02020400000000000000" pitchFamily="18" charset="-128"/>
              </a:rPr>
              <a:t>（栽培漁業センター）</a:t>
            </a:r>
            <a:endParaRPr lang="en-US" altLang="ja-JP" sz="1300" dirty="0">
              <a:latin typeface="UD デジタル 教科書体 NK-R" panose="02020400000000000000" pitchFamily="18" charset="-128"/>
              <a:ea typeface="UD デジタル 教科書体 NK-R" panose="02020400000000000000" pitchFamily="18" charset="-128"/>
            </a:endParaRPr>
          </a:p>
          <a:p>
            <a:pPr algn="l"/>
            <a:r>
              <a:rPr lang="en-US" altLang="ja-JP" sz="1300" dirty="0">
                <a:latin typeface="UD デジタル 教科書体 NK-R" panose="02020400000000000000" pitchFamily="18" charset="-128"/>
                <a:ea typeface="UD デジタル 教科書体 NK-R" panose="02020400000000000000" pitchFamily="18" charset="-128"/>
              </a:rPr>
              <a:t>TEL</a:t>
            </a:r>
            <a:r>
              <a:rPr lang="ja-JP" altLang="en-US" sz="1300" dirty="0">
                <a:latin typeface="UD デジタル 教科書体 NK-R" panose="02020400000000000000" pitchFamily="18" charset="-128"/>
                <a:ea typeface="UD デジタル 教科書体 NK-R" panose="02020400000000000000" pitchFamily="18" charset="-128"/>
              </a:rPr>
              <a:t>　</a:t>
            </a:r>
            <a:r>
              <a:rPr lang="en-US" altLang="ja-JP" sz="1300" dirty="0">
                <a:latin typeface="UD デジタル 教科書体 NK-R" panose="02020400000000000000" pitchFamily="18" charset="-128"/>
                <a:ea typeface="UD デジタル 教科書体 NK-R" panose="02020400000000000000" pitchFamily="18" charset="-128"/>
              </a:rPr>
              <a:t>0820-62-6030</a:t>
            </a:r>
          </a:p>
          <a:p>
            <a:pPr algn="l"/>
            <a:r>
              <a:rPr lang="en-US" altLang="ja-JP" sz="1300" dirty="0">
                <a:latin typeface="UD デジタル 教科書体 NK-R" panose="02020400000000000000" pitchFamily="18" charset="-128"/>
                <a:ea typeface="UD デジタル 教科書体 NK-R" panose="02020400000000000000" pitchFamily="18" charset="-128"/>
              </a:rPr>
              <a:t>FAX</a:t>
            </a:r>
            <a:r>
              <a:rPr lang="ja-JP" altLang="en-US" sz="1300" dirty="0">
                <a:latin typeface="UD デジタル 教科書体 NK-R" panose="02020400000000000000" pitchFamily="18" charset="-128"/>
                <a:ea typeface="UD デジタル 教科書体 NK-R" panose="02020400000000000000" pitchFamily="18" charset="-128"/>
              </a:rPr>
              <a:t>　</a:t>
            </a:r>
            <a:r>
              <a:rPr lang="en-US" altLang="ja-JP" sz="1300" dirty="0">
                <a:latin typeface="UD デジタル 教科書体 NK-R" panose="02020400000000000000" pitchFamily="18" charset="-128"/>
                <a:ea typeface="UD デジタル 教科書体 NK-R" panose="02020400000000000000" pitchFamily="18" charset="-128"/>
              </a:rPr>
              <a:t>0820-62-6033</a:t>
            </a:r>
          </a:p>
          <a:p>
            <a:pPr algn="l"/>
            <a:r>
              <a:rPr lang="ja-JP" altLang="en-US" sz="1300" dirty="0">
                <a:latin typeface="UD デジタル 教科書体 NK-R" panose="02020400000000000000" pitchFamily="18" charset="-128"/>
                <a:ea typeface="UD デジタル 教科書体 NK-R" panose="02020400000000000000" pitchFamily="18" charset="-128"/>
              </a:rPr>
              <a:t>営業時間</a:t>
            </a:r>
            <a:r>
              <a:rPr lang="en-US" altLang="ja-JP" sz="1300" dirty="0">
                <a:latin typeface="UD デジタル 教科書体 NK-R" panose="02020400000000000000" pitchFamily="18" charset="-128"/>
                <a:ea typeface="UD デジタル 教科書体 NK-R" panose="02020400000000000000" pitchFamily="18" charset="-128"/>
              </a:rPr>
              <a:t>9:00</a:t>
            </a:r>
            <a:r>
              <a:rPr lang="ja-JP" altLang="en-US" sz="1300" dirty="0">
                <a:latin typeface="UD デジタル 教科書体 NK-R" panose="02020400000000000000" pitchFamily="18" charset="-128"/>
                <a:ea typeface="UD デジタル 教科書体 NK-R" panose="02020400000000000000" pitchFamily="18" charset="-128"/>
              </a:rPr>
              <a:t>～</a:t>
            </a:r>
            <a:r>
              <a:rPr lang="en-US" altLang="ja-JP" sz="1300" dirty="0">
                <a:latin typeface="UD デジタル 教科書体 NK-R" panose="02020400000000000000" pitchFamily="18" charset="-128"/>
                <a:ea typeface="UD デジタル 教科書体 NK-R" panose="02020400000000000000" pitchFamily="18" charset="-128"/>
              </a:rPr>
              <a:t>17:00</a:t>
            </a:r>
          </a:p>
          <a:p>
            <a:pPr algn="l"/>
            <a:r>
              <a:rPr lang="ja-JP" altLang="en-US" sz="1300" dirty="0">
                <a:latin typeface="UD デジタル 教科書体 NK-R" panose="02020400000000000000" pitchFamily="18" charset="-128"/>
                <a:ea typeface="UD デジタル 教科書体 NK-R" panose="02020400000000000000" pitchFamily="18" charset="-128"/>
              </a:rPr>
              <a:t>定休日　土日</a:t>
            </a:r>
            <a:endParaRPr lang="en-US" altLang="ja-JP" sz="1300" dirty="0">
              <a:latin typeface="UD デジタル 教科書体 NK-R" panose="02020400000000000000" pitchFamily="18" charset="-128"/>
              <a:ea typeface="UD デジタル 教科書体 NK-R" panose="02020400000000000000" pitchFamily="18" charset="-128"/>
            </a:endParaRPr>
          </a:p>
          <a:p>
            <a:pPr algn="l"/>
            <a:endParaRPr lang="en-US" altLang="ja-JP" sz="1300" dirty="0">
              <a:latin typeface="UD デジタル 教科書体 NK-R" panose="02020400000000000000" pitchFamily="18" charset="-128"/>
              <a:ea typeface="UD デジタル 教科書体 NK-R" panose="02020400000000000000" pitchFamily="18" charset="-128"/>
            </a:endParaRPr>
          </a:p>
          <a:p>
            <a:pPr algn="l"/>
            <a:endParaRPr lang="en-US" altLang="ja-JP" sz="1100" dirty="0"/>
          </a:p>
        </p:txBody>
      </p:sp>
      <p:sp>
        <p:nvSpPr>
          <p:cNvPr id="11" name="サブタイトル 2">
            <a:extLst>
              <a:ext uri="{FF2B5EF4-FFF2-40B4-BE49-F238E27FC236}">
                <a16:creationId xmlns:a16="http://schemas.microsoft.com/office/drawing/2014/main" id="{245D6404-6193-8F67-F917-8BCB2DAF1C73}"/>
              </a:ext>
            </a:extLst>
          </p:cNvPr>
          <p:cNvSpPr txBox="1">
            <a:spLocks/>
          </p:cNvSpPr>
          <p:nvPr/>
        </p:nvSpPr>
        <p:spPr>
          <a:xfrm>
            <a:off x="7670572" y="3930299"/>
            <a:ext cx="1926905" cy="2399972"/>
          </a:xfrm>
          <a:prstGeom prst="rect">
            <a:avLst/>
          </a:prstGeom>
          <a:noFill/>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200" dirty="0">
                <a:latin typeface="UD デジタル 教科書体 NK-R" panose="02020400000000000000" pitchFamily="18" charset="-128"/>
                <a:ea typeface="UD デジタル 教科書体 NK-R" panose="02020400000000000000" pitchFamily="18" charset="-128"/>
              </a:rPr>
              <a:t>道の駅では、店頭で冷凍の車エビの販売をしています。</a:t>
            </a:r>
            <a:endParaRPr lang="en-US" altLang="ja-JP" sz="1200" dirty="0">
              <a:latin typeface="UD デジタル 教科書体 NK-R" panose="02020400000000000000" pitchFamily="18" charset="-128"/>
              <a:ea typeface="UD デジタル 教科書体 NK-R" panose="02020400000000000000" pitchFamily="18" charset="-128"/>
            </a:endParaRPr>
          </a:p>
          <a:p>
            <a:pPr algn="l"/>
            <a:r>
              <a:rPr lang="ja-JP" altLang="en-US" sz="1200" dirty="0">
                <a:latin typeface="UD デジタル 教科書体 NK-R" panose="02020400000000000000" pitchFamily="18" charset="-128"/>
                <a:ea typeface="UD デジタル 教科書体 NK-R" panose="02020400000000000000" pitchFamily="18" charset="-128"/>
              </a:rPr>
              <a:t>お問い合わせ</a:t>
            </a:r>
            <a:endParaRPr lang="en-US" altLang="ja-JP" sz="1200" dirty="0">
              <a:latin typeface="UD デジタル 教科書体 NK-R" panose="02020400000000000000" pitchFamily="18" charset="-128"/>
              <a:ea typeface="UD デジタル 教科書体 NK-R" panose="02020400000000000000" pitchFamily="18" charset="-128"/>
            </a:endParaRPr>
          </a:p>
          <a:p>
            <a:pPr algn="l"/>
            <a:r>
              <a:rPr lang="en-US" altLang="ja-JP" sz="1200" dirty="0">
                <a:latin typeface="UD デジタル 教科書体 NK-R" panose="02020400000000000000" pitchFamily="18" charset="-128"/>
                <a:ea typeface="UD デジタル 教科書体 NK-R" panose="02020400000000000000" pitchFamily="18" charset="-128"/>
              </a:rPr>
              <a:t>TEL</a:t>
            </a:r>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a:latin typeface="UD デジタル 教科書体 NK-R" panose="02020400000000000000" pitchFamily="18" charset="-128"/>
                <a:ea typeface="UD デジタル 教科書体 NK-R" panose="02020400000000000000" pitchFamily="18" charset="-128"/>
              </a:rPr>
              <a:t>0820-62-1139</a:t>
            </a:r>
          </a:p>
          <a:p>
            <a:pPr algn="l"/>
            <a:r>
              <a:rPr lang="en-US" altLang="ja-JP" sz="1200" dirty="0">
                <a:latin typeface="UD デジタル 教科書体 NK-R" panose="02020400000000000000" pitchFamily="18" charset="-128"/>
                <a:ea typeface="UD デジタル 教科書体 NK-R" panose="02020400000000000000" pitchFamily="18" charset="-128"/>
              </a:rPr>
              <a:t>FAX</a:t>
            </a:r>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a:latin typeface="UD デジタル 教科書体 NK-R" panose="02020400000000000000" pitchFamily="18" charset="-128"/>
                <a:ea typeface="UD デジタル 教科書体 NK-R" panose="02020400000000000000" pitchFamily="18" charset="-128"/>
              </a:rPr>
              <a:t>0820-62-1166</a:t>
            </a:r>
          </a:p>
          <a:p>
            <a:pPr algn="l"/>
            <a:r>
              <a:rPr lang="ja-JP" altLang="en-US" sz="1200" dirty="0">
                <a:latin typeface="UD デジタル 教科書体 NK-R" panose="02020400000000000000" pitchFamily="18" charset="-128"/>
                <a:ea typeface="UD デジタル 教科書体 NK-R" panose="02020400000000000000" pitchFamily="18" charset="-128"/>
              </a:rPr>
              <a:t>営業時間</a:t>
            </a:r>
            <a:r>
              <a:rPr lang="en-US" altLang="ja-JP" sz="1200" dirty="0">
                <a:latin typeface="UD デジタル 教科書体 NK-R" panose="02020400000000000000" pitchFamily="18" charset="-128"/>
                <a:ea typeface="UD デジタル 教科書体 NK-R" panose="02020400000000000000" pitchFamily="18" charset="-128"/>
              </a:rPr>
              <a:t>8:30</a:t>
            </a:r>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18:00</a:t>
            </a:r>
          </a:p>
          <a:p>
            <a:pPr algn="l"/>
            <a:endParaRPr lang="en-US" altLang="ja-JP" sz="1100" dirty="0">
              <a:latin typeface="UD デジタル 教科書体 NK-R" panose="02020400000000000000" pitchFamily="18" charset="-128"/>
              <a:ea typeface="UD デジタル 教科書体 NK-R" panose="02020400000000000000" pitchFamily="18" charset="-128"/>
            </a:endParaRPr>
          </a:p>
          <a:p>
            <a:pPr algn="l"/>
            <a:endParaRPr lang="en-US" altLang="ja-JP" sz="1100" dirty="0"/>
          </a:p>
        </p:txBody>
      </p:sp>
      <p:sp>
        <p:nvSpPr>
          <p:cNvPr id="12" name="サブタイトル 2">
            <a:extLst>
              <a:ext uri="{FF2B5EF4-FFF2-40B4-BE49-F238E27FC236}">
                <a16:creationId xmlns:a16="http://schemas.microsoft.com/office/drawing/2014/main" id="{0B7C8692-9E1C-08EB-3C76-259891662BE5}"/>
              </a:ext>
            </a:extLst>
          </p:cNvPr>
          <p:cNvSpPr txBox="1">
            <a:spLocks/>
          </p:cNvSpPr>
          <p:nvPr/>
        </p:nvSpPr>
        <p:spPr>
          <a:xfrm>
            <a:off x="494270" y="3890971"/>
            <a:ext cx="2702013" cy="581758"/>
          </a:xfrm>
          <a:prstGeom prst="rect">
            <a:avLst/>
          </a:prstGeom>
          <a:solidFill>
            <a:schemeClr val="bg1"/>
          </a:solidFill>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b="1" dirty="0"/>
              <a:t>（</a:t>
            </a:r>
            <a:r>
              <a:rPr lang="ja-JP" altLang="en-US" sz="1600" b="1" dirty="0">
                <a:latin typeface="UD デジタル 教科書体 NK-B" panose="02020700000000000000" pitchFamily="18" charset="-128"/>
                <a:ea typeface="UD デジタル 教科書体 NK-B" panose="02020700000000000000" pitchFamily="18" charset="-128"/>
              </a:rPr>
              <a:t>公社）山口県光・熊毛地区栽培漁業協会</a:t>
            </a:r>
            <a:endParaRPr lang="en-US" altLang="ja-JP" sz="1600" b="1" dirty="0">
              <a:latin typeface="UD デジタル 教科書体 NK-B" panose="02020700000000000000" pitchFamily="18" charset="-128"/>
              <a:ea typeface="UD デジタル 教科書体 NK-B" panose="02020700000000000000" pitchFamily="18" charset="-128"/>
            </a:endParaRPr>
          </a:p>
        </p:txBody>
      </p:sp>
      <p:sp>
        <p:nvSpPr>
          <p:cNvPr id="14" name="サブタイトル 2">
            <a:extLst>
              <a:ext uri="{FF2B5EF4-FFF2-40B4-BE49-F238E27FC236}">
                <a16:creationId xmlns:a16="http://schemas.microsoft.com/office/drawing/2014/main" id="{C91CAFE8-63AA-E25F-B209-75C04FF1EE93}"/>
              </a:ext>
            </a:extLst>
          </p:cNvPr>
          <p:cNvSpPr txBox="1">
            <a:spLocks/>
          </p:cNvSpPr>
          <p:nvPr/>
        </p:nvSpPr>
        <p:spPr>
          <a:xfrm>
            <a:off x="894735" y="1996779"/>
            <a:ext cx="3873910" cy="1043142"/>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400" dirty="0">
                <a:latin typeface="UD デジタル 教科書体 NK-R" panose="02020400000000000000" pitchFamily="18" charset="-128"/>
                <a:ea typeface="UD デジタル 教科書体 NK-R" panose="02020400000000000000" pitchFamily="18" charset="-128"/>
              </a:rPr>
              <a:t>おいしさの秘訣は、きれいな海と、イカを豊富に含んだエサと、愛情✨です！プリプリで鮮度抜群の車エビは上関町のふるさと納税の返礼品としても人気です。</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13" name="サブタイトル 2">
            <a:extLst>
              <a:ext uri="{FF2B5EF4-FFF2-40B4-BE49-F238E27FC236}">
                <a16:creationId xmlns:a16="http://schemas.microsoft.com/office/drawing/2014/main" id="{F67B9C62-2909-D81B-48EF-E78944279395}"/>
              </a:ext>
            </a:extLst>
          </p:cNvPr>
          <p:cNvSpPr txBox="1">
            <a:spLocks/>
          </p:cNvSpPr>
          <p:nvPr/>
        </p:nvSpPr>
        <p:spPr>
          <a:xfrm>
            <a:off x="4907965" y="3945717"/>
            <a:ext cx="2826327" cy="392999"/>
          </a:xfrm>
          <a:prstGeom prst="rect">
            <a:avLst/>
          </a:prstGeom>
          <a:solidFill>
            <a:schemeClr val="bg1"/>
          </a:solidFill>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000" dirty="0">
                <a:latin typeface="UD デジタル 教科書体 NK-B" panose="02020700000000000000" pitchFamily="18" charset="-128"/>
                <a:ea typeface="UD デジタル 教科書体 NK-B" panose="02020700000000000000" pitchFamily="18" charset="-128"/>
              </a:rPr>
              <a:t>道の駅　上関海峡</a:t>
            </a:r>
            <a:endParaRPr lang="en-US" altLang="ja-JP" sz="2000" dirty="0">
              <a:latin typeface="UD デジタル 教科書体 NK-B" panose="02020700000000000000" pitchFamily="18" charset="-128"/>
              <a:ea typeface="UD デジタル 教科書体 NK-B" panose="02020700000000000000" pitchFamily="18" charset="-128"/>
            </a:endParaRPr>
          </a:p>
        </p:txBody>
      </p:sp>
      <p:pic>
        <p:nvPicPr>
          <p:cNvPr id="8" name="図 7">
            <a:extLst>
              <a:ext uri="{FF2B5EF4-FFF2-40B4-BE49-F238E27FC236}">
                <a16:creationId xmlns:a16="http://schemas.microsoft.com/office/drawing/2014/main" id="{119EC73B-04FA-84FD-F4AA-4B6EF07BDD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4748" y="4357083"/>
            <a:ext cx="2826327" cy="1798634"/>
          </a:xfrm>
          <a:prstGeom prst="rect">
            <a:avLst/>
          </a:prstGeom>
        </p:spPr>
      </p:pic>
      <p:pic>
        <p:nvPicPr>
          <p:cNvPr id="9" name="図 8">
            <a:extLst>
              <a:ext uri="{FF2B5EF4-FFF2-40B4-BE49-F238E27FC236}">
                <a16:creationId xmlns:a16="http://schemas.microsoft.com/office/drawing/2014/main" id="{B8122D9F-7231-3B44-0FAA-1CA5ED8179D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98332" y="4377737"/>
            <a:ext cx="2697951" cy="1798634"/>
          </a:xfrm>
          <a:prstGeom prst="rect">
            <a:avLst/>
          </a:prstGeom>
        </p:spPr>
      </p:pic>
      <p:pic>
        <p:nvPicPr>
          <p:cNvPr id="17" name="図 16">
            <a:extLst>
              <a:ext uri="{FF2B5EF4-FFF2-40B4-BE49-F238E27FC236}">
                <a16:creationId xmlns:a16="http://schemas.microsoft.com/office/drawing/2014/main" id="{E23040BB-6982-A1A6-5B93-6226AFDE5FA9}"/>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a:ext>
            </a:extLst>
          </a:blip>
          <a:srcRect l="14129" t="15069" r="12080" b="12975"/>
          <a:stretch/>
        </p:blipFill>
        <p:spPr>
          <a:xfrm>
            <a:off x="5162948" y="1456335"/>
            <a:ext cx="2879241" cy="1984881"/>
          </a:xfrm>
          <a:prstGeom prst="rect">
            <a:avLst/>
          </a:prstGeom>
        </p:spPr>
      </p:pic>
      <p:sp>
        <p:nvSpPr>
          <p:cNvPr id="5" name="テキスト ボックス 4">
            <a:extLst>
              <a:ext uri="{FF2B5EF4-FFF2-40B4-BE49-F238E27FC236}">
                <a16:creationId xmlns:a16="http://schemas.microsoft.com/office/drawing/2014/main" id="{BD1CCCE6-5246-380D-0D1E-62C226A67432}"/>
              </a:ext>
            </a:extLst>
          </p:cNvPr>
          <p:cNvSpPr txBox="1"/>
          <p:nvPr/>
        </p:nvSpPr>
        <p:spPr>
          <a:xfrm>
            <a:off x="333683" y="308637"/>
            <a:ext cx="2158457" cy="738664"/>
          </a:xfrm>
          <a:prstGeom prst="rect">
            <a:avLst/>
          </a:prstGeom>
          <a:noFill/>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上関町内外の</a:t>
            </a:r>
            <a:r>
              <a:rPr kumimoji="1" lang="en-US" altLang="ja-JP" sz="1400" dirty="0">
                <a:latin typeface="UD デジタル 教科書体 NK-R" panose="02020400000000000000" pitchFamily="18" charset="-128"/>
                <a:ea typeface="UD デジタル 教科書体 NK-R" panose="02020400000000000000" pitchFamily="18" charset="-128"/>
              </a:rPr>
              <a:t>117</a:t>
            </a:r>
            <a:r>
              <a:rPr kumimoji="1" lang="ja-JP" altLang="en-US" sz="1400" dirty="0">
                <a:latin typeface="UD デジタル 教科書体 NK-R" panose="02020400000000000000" pitchFamily="18" charset="-128"/>
                <a:ea typeface="UD デジタル 教科書体 NK-R" panose="02020400000000000000" pitchFamily="18" charset="-128"/>
              </a:rPr>
              <a:t>人にアンケートし、「上関の好きな食ベ物」を聞きました！</a:t>
            </a:r>
          </a:p>
        </p:txBody>
      </p:sp>
      <p:pic>
        <p:nvPicPr>
          <p:cNvPr id="15" name="図 14">
            <a:extLst>
              <a:ext uri="{FF2B5EF4-FFF2-40B4-BE49-F238E27FC236}">
                <a16:creationId xmlns:a16="http://schemas.microsoft.com/office/drawing/2014/main" id="{AFA15207-0168-1A4C-172D-1510E4A953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92140" y="6152951"/>
            <a:ext cx="690981" cy="649522"/>
          </a:xfrm>
          <a:prstGeom prst="rect">
            <a:avLst/>
          </a:prstGeom>
        </p:spPr>
      </p:pic>
      <p:pic>
        <p:nvPicPr>
          <p:cNvPr id="18" name="図 17">
            <a:extLst>
              <a:ext uri="{FF2B5EF4-FFF2-40B4-BE49-F238E27FC236}">
                <a16:creationId xmlns:a16="http://schemas.microsoft.com/office/drawing/2014/main" id="{E62F244B-1F9C-1081-1BF3-B69FAD11C2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0598" y="6110745"/>
            <a:ext cx="690981" cy="703499"/>
          </a:xfrm>
          <a:prstGeom prst="rect">
            <a:avLst/>
          </a:prstGeom>
        </p:spPr>
      </p:pic>
    </p:spTree>
    <p:extLst>
      <p:ext uri="{BB962C8B-B14F-4D97-AF65-F5344CB8AC3E}">
        <p14:creationId xmlns:p14="http://schemas.microsoft.com/office/powerpoint/2010/main" val="3021879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テキスト ボックス 3"/>
          <p:cNvSpPr txBox="1"/>
          <p:nvPr/>
        </p:nvSpPr>
        <p:spPr>
          <a:xfrm>
            <a:off x="5122478" y="4775521"/>
            <a:ext cx="4347686" cy="1938992"/>
          </a:xfrm>
          <a:prstGeom prst="rect">
            <a:avLst/>
          </a:prstGeom>
          <a:solidFill>
            <a:schemeClr val="bg1"/>
          </a:solidFill>
          <a:effectLst>
            <a:softEdge rad="63500"/>
          </a:effectLst>
        </p:spPr>
        <p:txBody>
          <a:bodyPr wrap="square" rtlCol="0">
            <a:spAutoFit/>
          </a:bodyPr>
          <a:lstStyle/>
          <a:p>
            <a:pPr algn="ctr"/>
            <a:r>
              <a:rPr lang="ja-JP" altLang="en-US" sz="2400" dirty="0">
                <a:latin typeface="UD デジタル 教科書体 NK-B" panose="02020700000000000000" pitchFamily="18" charset="-128"/>
                <a:ea typeface="UD デジタル 教科書体 NK-B" panose="02020700000000000000" pitchFamily="18" charset="-128"/>
              </a:rPr>
              <a:t>わたし達のイチオシ商品！</a:t>
            </a:r>
            <a:endParaRPr lang="en-US" altLang="ja-JP" sz="2400" dirty="0">
              <a:latin typeface="UD デジタル 教科書体 NK-B" panose="02020700000000000000" pitchFamily="18" charset="-128"/>
              <a:ea typeface="UD デジタル 教科書体 NK-B" panose="02020700000000000000" pitchFamily="18" charset="-128"/>
            </a:endParaRPr>
          </a:p>
          <a:p>
            <a:endParaRPr lang="en-US" altLang="ja-JP" sz="1200" dirty="0">
              <a:latin typeface="UD デジタル 教科書体 NK-B" panose="02020700000000000000" pitchFamily="18" charset="-128"/>
              <a:ea typeface="UD デジタル 教科書体 NK-B" panose="02020700000000000000" pitchFamily="18" charset="-128"/>
            </a:endParaRPr>
          </a:p>
          <a:p>
            <a:endParaRPr lang="en-US" altLang="ja-JP" sz="1200" dirty="0">
              <a:latin typeface="UD デジタル 教科書体 NK-B" panose="02020700000000000000" pitchFamily="18" charset="-128"/>
              <a:ea typeface="UD デジタル 教科書体 NK-B" panose="02020700000000000000" pitchFamily="18" charset="-128"/>
            </a:endParaRPr>
          </a:p>
          <a:p>
            <a:endParaRPr lang="en-US" altLang="ja-JP" sz="1200" dirty="0">
              <a:latin typeface="UD デジタル 教科書体 NK-B" panose="02020700000000000000" pitchFamily="18" charset="-128"/>
              <a:ea typeface="UD デジタル 教科書体 NK-B" panose="02020700000000000000" pitchFamily="18" charset="-128"/>
            </a:endParaRPr>
          </a:p>
          <a:p>
            <a:endParaRPr lang="en-US" altLang="ja-JP" sz="1200" dirty="0">
              <a:latin typeface="UD デジタル 教科書体 NK-B" panose="02020700000000000000" pitchFamily="18" charset="-128"/>
              <a:ea typeface="UD デジタル 教科書体 NK-B" panose="02020700000000000000" pitchFamily="18" charset="-128"/>
            </a:endParaRPr>
          </a:p>
          <a:p>
            <a:endParaRPr lang="en-US" altLang="ja-JP" sz="1200" dirty="0">
              <a:latin typeface="UD デジタル 教科書体 NK-B" panose="02020700000000000000" pitchFamily="18" charset="-128"/>
              <a:ea typeface="UD デジタル 教科書体 NK-B" panose="02020700000000000000" pitchFamily="18" charset="-128"/>
            </a:endParaRPr>
          </a:p>
          <a:p>
            <a:endParaRPr lang="en-US" altLang="ja-JP" sz="1200" dirty="0">
              <a:latin typeface="UD デジタル 教科書体 NK-B" panose="02020700000000000000" pitchFamily="18" charset="-128"/>
              <a:ea typeface="UD デジタル 教科書体 NK-B" panose="02020700000000000000" pitchFamily="18" charset="-128"/>
            </a:endParaRPr>
          </a:p>
          <a:p>
            <a:endParaRPr lang="en-US" altLang="ja-JP" sz="1200" dirty="0">
              <a:latin typeface="UD デジタル 教科書体 NK-B" panose="02020700000000000000" pitchFamily="18" charset="-128"/>
              <a:ea typeface="UD デジタル 教科書体 NK-B" panose="02020700000000000000" pitchFamily="18" charset="-128"/>
            </a:endParaRPr>
          </a:p>
          <a:p>
            <a:endParaRPr lang="ja-JP" altLang="en-US" sz="1200" dirty="0">
              <a:latin typeface="UD デジタル 教科書体 NK-B" panose="02020700000000000000" pitchFamily="18" charset="-128"/>
              <a:ea typeface="UD デジタル 教科書体 NK-B" panose="02020700000000000000" pitchFamily="18" charset="-128"/>
            </a:endParaRPr>
          </a:p>
        </p:txBody>
      </p:sp>
      <p:sp>
        <p:nvSpPr>
          <p:cNvPr id="3" name="テキスト ボックス 2">
            <a:extLst>
              <a:ext uri="{FF2B5EF4-FFF2-40B4-BE49-F238E27FC236}">
                <a16:creationId xmlns:a16="http://schemas.microsoft.com/office/drawing/2014/main" id="{300810C6-4916-9B27-5F63-CE1598A0F486}"/>
              </a:ext>
            </a:extLst>
          </p:cNvPr>
          <p:cNvSpPr txBox="1"/>
          <p:nvPr/>
        </p:nvSpPr>
        <p:spPr>
          <a:xfrm flipH="1">
            <a:off x="890613" y="434302"/>
            <a:ext cx="3789301" cy="707886"/>
          </a:xfrm>
          <a:prstGeom prst="rect">
            <a:avLst/>
          </a:prstGeom>
          <a:noFill/>
        </p:spPr>
        <p:txBody>
          <a:bodyPr wrap="square" rtlCol="0">
            <a:spAutoFit/>
          </a:bodyPr>
          <a:lstStyle/>
          <a:p>
            <a:pPr algn="ctr"/>
            <a:r>
              <a:rPr lang="ja-JP" altLang="en-US" sz="4000" b="1" dirty="0">
                <a:latin typeface="UD デジタル 教科書体 NK-B" panose="02020700000000000000" pitchFamily="18" charset="-128"/>
                <a:ea typeface="UD デジタル 教科書体 NK-B" panose="02020700000000000000" pitchFamily="18" charset="-128"/>
              </a:rPr>
              <a:t>２位　　びわ</a:t>
            </a:r>
            <a:endParaRPr lang="en-US" altLang="ja-JP" sz="4000" b="1" dirty="0">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0A5D9FFF-3A73-82F8-0237-EAD7F6C9E3B7}"/>
              </a:ext>
            </a:extLst>
          </p:cNvPr>
          <p:cNvSpPr txBox="1"/>
          <p:nvPr/>
        </p:nvSpPr>
        <p:spPr>
          <a:xfrm flipH="1">
            <a:off x="5507754" y="434302"/>
            <a:ext cx="3359154" cy="707886"/>
          </a:xfrm>
          <a:prstGeom prst="rect">
            <a:avLst/>
          </a:prstGeom>
          <a:noFill/>
        </p:spPr>
        <p:txBody>
          <a:bodyPr wrap="square" rtlCol="0">
            <a:spAutoFit/>
          </a:bodyPr>
          <a:lstStyle/>
          <a:p>
            <a:pPr algn="ctr"/>
            <a:r>
              <a:rPr lang="en-US" altLang="ja-JP" sz="4000" b="1" dirty="0">
                <a:latin typeface="UD デジタル 教科書体 NK-B" panose="02020700000000000000" pitchFamily="18" charset="-128"/>
                <a:ea typeface="UD デジタル 教科書体 NK-B" panose="02020700000000000000" pitchFamily="18" charset="-128"/>
              </a:rPr>
              <a:t>3</a:t>
            </a:r>
            <a:r>
              <a:rPr lang="ja-JP" altLang="en-US" sz="4000" b="1" dirty="0">
                <a:latin typeface="UD デジタル 教科書体 NK-B" panose="02020700000000000000" pitchFamily="18" charset="-128"/>
                <a:ea typeface="UD デジタル 教科書体 NK-B" panose="02020700000000000000" pitchFamily="18" charset="-128"/>
              </a:rPr>
              <a:t>位　みかん</a:t>
            </a:r>
            <a:endParaRPr lang="en-US" altLang="ja-JP" sz="4000" b="1"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564AABE1-8B39-5BD7-1C3B-9F7BA3903A0D}"/>
              </a:ext>
            </a:extLst>
          </p:cNvPr>
          <p:cNvSpPr txBox="1"/>
          <p:nvPr/>
        </p:nvSpPr>
        <p:spPr>
          <a:xfrm flipH="1">
            <a:off x="639097" y="1020732"/>
            <a:ext cx="4343974" cy="1384995"/>
          </a:xfrm>
          <a:prstGeom prst="rect">
            <a:avLst/>
          </a:prstGeom>
          <a:no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上関町祝島で、瀬戸の日差しと潮風を浴びて育ったびわは、大粒で爽やかな甘み。丁寧につくられた祝島のびわは、「祝びわ」の縁起の良いネーミングで贈り物として喜ばれています。</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en-US" altLang="ja-JP" sz="1400" dirty="0">
                <a:latin typeface="UD デジタル 教科書体 NK-R" panose="02020400000000000000" pitchFamily="18" charset="-128"/>
                <a:ea typeface="UD デジタル 教科書体 NK-R" panose="02020400000000000000" pitchFamily="18" charset="-128"/>
              </a:rPr>
              <a:t>5</a:t>
            </a:r>
            <a:r>
              <a:rPr lang="ja-JP" altLang="en-US" sz="1400" dirty="0">
                <a:latin typeface="UD デジタル 教科書体 NK-R" panose="02020400000000000000" pitchFamily="18" charset="-128"/>
                <a:ea typeface="UD デジタル 教科書体 NK-R" panose="02020400000000000000" pitchFamily="18" charset="-128"/>
              </a:rPr>
              <a:t>月下旬から</a:t>
            </a:r>
            <a:r>
              <a:rPr lang="en-US" altLang="ja-JP" sz="1400" dirty="0">
                <a:latin typeface="UD デジタル 教科書体 NK-R" panose="02020400000000000000" pitchFamily="18" charset="-128"/>
                <a:ea typeface="UD デジタル 教科書体 NK-R" panose="02020400000000000000" pitchFamily="18" charset="-128"/>
              </a:rPr>
              <a:t>6</a:t>
            </a:r>
            <a:r>
              <a:rPr lang="ja-JP" altLang="en-US" sz="1400" dirty="0">
                <a:latin typeface="UD デジタル 教科書体 NK-R" panose="02020400000000000000" pitchFamily="18" charset="-128"/>
                <a:ea typeface="UD デジタル 教科書体 NK-R" panose="02020400000000000000" pitchFamily="18" charset="-128"/>
              </a:rPr>
              <a:t>月中旬が旬。道の駅　上関海峡、ネットショップなどでお買い求めいただけます。</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ECAC5DB4-E9CB-85D8-AAED-62A781C3CC07}"/>
              </a:ext>
            </a:extLst>
          </p:cNvPr>
          <p:cNvSpPr txBox="1"/>
          <p:nvPr/>
        </p:nvSpPr>
        <p:spPr>
          <a:xfrm flipH="1">
            <a:off x="5122478" y="1066817"/>
            <a:ext cx="4141794" cy="1169551"/>
          </a:xfrm>
          <a:prstGeom prst="rect">
            <a:avLst/>
          </a:prstGeom>
          <a:no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道の駅で一番売れている商品は柑橘類。</a:t>
            </a:r>
            <a:r>
              <a:rPr lang="en-US" altLang="ja-JP" sz="1400" dirty="0">
                <a:latin typeface="UD デジタル 教科書体 NK-R" panose="02020400000000000000" pitchFamily="18" charset="-128"/>
                <a:ea typeface="UD デジタル 教科書体 NK-R" panose="02020400000000000000" pitchFamily="18" charset="-128"/>
              </a:rPr>
              <a:t>10</a:t>
            </a:r>
            <a:r>
              <a:rPr lang="ja-JP" altLang="en-US" sz="1400" dirty="0">
                <a:latin typeface="UD デジタル 教科書体 NK-R" panose="02020400000000000000" pitchFamily="18" charset="-128"/>
                <a:ea typeface="UD デジタル 教科書体 NK-R" panose="02020400000000000000" pitchFamily="18" charset="-128"/>
              </a:rPr>
              <a:t>月上旬から</a:t>
            </a:r>
            <a:r>
              <a:rPr lang="en-US" altLang="ja-JP" sz="1400" dirty="0">
                <a:latin typeface="UD デジタル 教科書体 NK-R" panose="02020400000000000000" pitchFamily="18" charset="-128"/>
                <a:ea typeface="UD デジタル 教科書体 NK-R" panose="02020400000000000000" pitchFamily="18" charset="-128"/>
              </a:rPr>
              <a:t>1</a:t>
            </a:r>
            <a:r>
              <a:rPr lang="ja-JP" altLang="en-US" sz="1400" dirty="0">
                <a:latin typeface="UD デジタル 教科書体 NK-R" panose="02020400000000000000" pitchFamily="18" charset="-128"/>
                <a:ea typeface="UD デジタル 教科書体 NK-R" panose="02020400000000000000" pitchFamily="18" charset="-128"/>
              </a:rPr>
              <a:t>月下旬に販売されます。</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人気</a:t>
            </a:r>
            <a:r>
              <a:rPr lang="en-US" altLang="ja-JP" sz="1400" dirty="0">
                <a:latin typeface="UD デジタル 教科書体 NK-R" panose="02020400000000000000" pitchFamily="18" charset="-128"/>
                <a:ea typeface="UD デジタル 教科書体 NK-R" panose="02020400000000000000" pitchFamily="18" charset="-128"/>
              </a:rPr>
              <a:t>NO1 </a:t>
            </a:r>
            <a:r>
              <a:rPr lang="ja-JP" altLang="en-US" sz="1400" dirty="0">
                <a:latin typeface="UD デジタル 教科書体 NK-R" panose="02020400000000000000" pitchFamily="18" charset="-128"/>
                <a:ea typeface="UD デジタル 教科書体 NK-R" panose="02020400000000000000" pitchFamily="18" charset="-128"/>
              </a:rPr>
              <a:t>は早生、</a:t>
            </a:r>
            <a:r>
              <a:rPr lang="en-US" altLang="ja-JP" sz="1400" dirty="0">
                <a:latin typeface="UD デジタル 教科書体 NK-R" panose="02020400000000000000" pitchFamily="18" charset="-128"/>
                <a:ea typeface="UD デジタル 教科書体 NK-R" panose="02020400000000000000" pitchFamily="18" charset="-128"/>
              </a:rPr>
              <a:t>NO2 </a:t>
            </a:r>
            <a:r>
              <a:rPr lang="ja-JP" altLang="en-US" sz="1400" dirty="0">
                <a:latin typeface="UD デジタル 教科書体 NK-R" panose="02020400000000000000" pitchFamily="18" charset="-128"/>
                <a:ea typeface="UD デジタル 教科書体 NK-R" panose="02020400000000000000" pitchFamily="18" charset="-128"/>
              </a:rPr>
              <a:t>は青島、</a:t>
            </a:r>
            <a:r>
              <a:rPr lang="en-US" altLang="ja-JP" sz="1400" dirty="0">
                <a:latin typeface="UD デジタル 教科書体 NK-R" panose="02020400000000000000" pitchFamily="18" charset="-128"/>
                <a:ea typeface="UD デジタル 教科書体 NK-R" panose="02020400000000000000" pitchFamily="18" charset="-128"/>
              </a:rPr>
              <a:t>NO</a:t>
            </a:r>
            <a:r>
              <a:rPr lang="ja-JP" altLang="en-US" sz="1400" dirty="0">
                <a:latin typeface="UD デジタル 教科書体 NK-R" panose="02020400000000000000" pitchFamily="18" charset="-128"/>
                <a:ea typeface="UD デジタル 教科書体 NK-R" panose="02020400000000000000" pitchFamily="18" charset="-128"/>
              </a:rPr>
              <a:t>３は甘夏。</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道の駅　上関海峡、みんなのお店・物産センターでお買い求めいただけます。</a:t>
            </a:r>
          </a:p>
        </p:txBody>
      </p:sp>
      <p:sp>
        <p:nvSpPr>
          <p:cNvPr id="15" name="楕円 14">
            <a:extLst>
              <a:ext uri="{FF2B5EF4-FFF2-40B4-BE49-F238E27FC236}">
                <a16:creationId xmlns:a16="http://schemas.microsoft.com/office/drawing/2014/main" id="{5FC58AA7-3404-F22C-2766-7F9AD0F384FA}"/>
              </a:ext>
            </a:extLst>
          </p:cNvPr>
          <p:cNvSpPr/>
          <p:nvPr/>
        </p:nvSpPr>
        <p:spPr>
          <a:xfrm>
            <a:off x="1231697" y="2402551"/>
            <a:ext cx="3015048" cy="2710249"/>
          </a:xfrm>
          <a:prstGeom prst="ellipse">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びわ</a:t>
            </a:r>
            <a:r>
              <a:rPr kumimoji="1" lang="ja-JP" altLang="en-US" dirty="0"/>
              <a:t>のイラスト</a:t>
            </a:r>
          </a:p>
        </p:txBody>
      </p:sp>
      <p:sp>
        <p:nvSpPr>
          <p:cNvPr id="17" name="楕円 16">
            <a:extLst>
              <a:ext uri="{FF2B5EF4-FFF2-40B4-BE49-F238E27FC236}">
                <a16:creationId xmlns:a16="http://schemas.microsoft.com/office/drawing/2014/main" id="{9B94CC50-5946-93D3-734D-81EC55769897}"/>
              </a:ext>
            </a:extLst>
          </p:cNvPr>
          <p:cNvSpPr/>
          <p:nvPr/>
        </p:nvSpPr>
        <p:spPr>
          <a:xfrm>
            <a:off x="5675304" y="2115590"/>
            <a:ext cx="3015048" cy="2710249"/>
          </a:xfrm>
          <a:prstGeom prst="ellipse">
            <a:avLst/>
          </a:prstGeom>
          <a:solidFill>
            <a:schemeClr val="bg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みかん</a:t>
            </a:r>
            <a:r>
              <a:rPr kumimoji="1" lang="ja-JP" altLang="en-US" dirty="0"/>
              <a:t>の写真</a:t>
            </a:r>
          </a:p>
        </p:txBody>
      </p:sp>
      <p:pic>
        <p:nvPicPr>
          <p:cNvPr id="7" name="図 6">
            <a:extLst>
              <a:ext uri="{FF2B5EF4-FFF2-40B4-BE49-F238E27FC236}">
                <a16:creationId xmlns:a16="http://schemas.microsoft.com/office/drawing/2014/main" id="{5EBE5641-4800-FE53-4AD6-B275CC5CACF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l="27188" t="23420" r="24412" b="27462"/>
          <a:stretch/>
        </p:blipFill>
        <p:spPr>
          <a:xfrm>
            <a:off x="5833233" y="2219098"/>
            <a:ext cx="2857119" cy="2049817"/>
          </a:xfrm>
          <a:prstGeom prst="rect">
            <a:avLst/>
          </a:prstGeom>
        </p:spPr>
      </p:pic>
      <p:sp>
        <p:nvSpPr>
          <p:cNvPr id="13" name="テキスト ボックス 12">
            <a:extLst>
              <a:ext uri="{FF2B5EF4-FFF2-40B4-BE49-F238E27FC236}">
                <a16:creationId xmlns:a16="http://schemas.microsoft.com/office/drawing/2014/main" id="{98330ECA-71F6-1AC1-D7C9-D1AD4A479396}"/>
              </a:ext>
            </a:extLst>
          </p:cNvPr>
          <p:cNvSpPr txBox="1"/>
          <p:nvPr/>
        </p:nvSpPr>
        <p:spPr>
          <a:xfrm>
            <a:off x="5585259" y="5222824"/>
            <a:ext cx="1325860" cy="276999"/>
          </a:xfrm>
          <a:prstGeom prst="rect">
            <a:avLst/>
          </a:prstGeom>
          <a:noFill/>
          <a:effectLst>
            <a:softEdge rad="63500"/>
          </a:effectLst>
        </p:spPr>
        <p:txBody>
          <a:bodyPr wrap="square" rtlCol="0">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新鮮な魚</a:t>
            </a:r>
            <a:endParaRPr lang="en-US" altLang="ja-JP" sz="1200" dirty="0">
              <a:latin typeface="UD デジタル 教科書体 NK-B" panose="02020700000000000000" pitchFamily="18" charset="-128"/>
              <a:ea typeface="UD デジタル 教科書体 NK-B" panose="02020700000000000000" pitchFamily="18" charset="-128"/>
            </a:endParaRPr>
          </a:p>
        </p:txBody>
      </p:sp>
      <p:pic>
        <p:nvPicPr>
          <p:cNvPr id="18" name="図 17">
            <a:extLst>
              <a:ext uri="{FF2B5EF4-FFF2-40B4-BE49-F238E27FC236}">
                <a16:creationId xmlns:a16="http://schemas.microsoft.com/office/drawing/2014/main" id="{0D8D1673-9AA6-AEB9-E894-8AF0EA6CD0C6}"/>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a:ext>
            </a:extLst>
          </a:blip>
          <a:stretch>
            <a:fillRect/>
          </a:stretch>
        </p:blipFill>
        <p:spPr>
          <a:xfrm>
            <a:off x="1314297" y="2604808"/>
            <a:ext cx="2959981" cy="2092575"/>
          </a:xfrm>
          <a:prstGeom prst="rect">
            <a:avLst/>
          </a:prstGeom>
        </p:spPr>
      </p:pic>
      <p:sp>
        <p:nvSpPr>
          <p:cNvPr id="19" name="テキスト ボックス 18">
            <a:extLst>
              <a:ext uri="{FF2B5EF4-FFF2-40B4-BE49-F238E27FC236}">
                <a16:creationId xmlns:a16="http://schemas.microsoft.com/office/drawing/2014/main" id="{CAF017E3-5BA9-96F1-C93B-22CFA633B21B}"/>
              </a:ext>
            </a:extLst>
          </p:cNvPr>
          <p:cNvSpPr txBox="1"/>
          <p:nvPr/>
        </p:nvSpPr>
        <p:spPr>
          <a:xfrm>
            <a:off x="6500468" y="5241207"/>
            <a:ext cx="1496036" cy="276999"/>
          </a:xfrm>
          <a:prstGeom prst="rect">
            <a:avLst/>
          </a:prstGeom>
          <a:noFill/>
          <a:effectLst>
            <a:softEdge rad="63500"/>
          </a:effectLst>
        </p:spPr>
        <p:txBody>
          <a:bodyPr wrap="square" rtlCol="0">
            <a:spAutoFit/>
          </a:bodyPr>
          <a:lstStyle/>
          <a:p>
            <a:r>
              <a:rPr lang="ja-JP" altLang="en-US" sz="1200" dirty="0">
                <a:latin typeface="UD デジタル 教科書体 NK-B" panose="02020700000000000000" pitchFamily="18" charset="-128"/>
                <a:ea typeface="UD デジタル 教科書体 NK-B" panose="02020700000000000000" pitchFamily="18" charset="-128"/>
              </a:rPr>
              <a:t>できたてのてんぷら</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6D277C97-56CB-CA5C-19DE-014485101D8B}"/>
              </a:ext>
            </a:extLst>
          </p:cNvPr>
          <p:cNvSpPr txBox="1"/>
          <p:nvPr/>
        </p:nvSpPr>
        <p:spPr>
          <a:xfrm>
            <a:off x="8033757" y="5139841"/>
            <a:ext cx="1230515" cy="461665"/>
          </a:xfrm>
          <a:prstGeom prst="rect">
            <a:avLst/>
          </a:prstGeom>
          <a:noFill/>
          <a:effectLst>
            <a:softEdge rad="63500"/>
          </a:effectLst>
        </p:spPr>
        <p:txBody>
          <a:bodyPr wrap="square" rtlCol="0">
            <a:spAutoFit/>
          </a:bodyPr>
          <a:lstStyle/>
          <a:p>
            <a:pPr algn="ctr"/>
            <a:r>
              <a:rPr lang="ja-JP" altLang="en-US" sz="1200" dirty="0">
                <a:latin typeface="UD デジタル 教科書体 NK-B" panose="02020700000000000000" pitchFamily="18" charset="-128"/>
                <a:ea typeface="UD デジタル 教科書体 NK-B" panose="02020700000000000000" pitchFamily="18" charset="-128"/>
              </a:rPr>
              <a:t>季節限定</a:t>
            </a:r>
            <a:endParaRPr lang="en-US" altLang="ja-JP" sz="1200" dirty="0">
              <a:latin typeface="UD デジタル 教科書体 NK-B" panose="02020700000000000000" pitchFamily="18" charset="-128"/>
              <a:ea typeface="UD デジタル 教科書体 NK-B" panose="02020700000000000000" pitchFamily="18" charset="-128"/>
            </a:endParaRPr>
          </a:p>
          <a:p>
            <a:pPr algn="ctr"/>
            <a:r>
              <a:rPr lang="ja-JP" altLang="en-US" sz="1200" dirty="0">
                <a:latin typeface="UD デジタル 教科書体 NK-B" panose="02020700000000000000" pitchFamily="18" charset="-128"/>
                <a:ea typeface="UD デジタル 教科書体 NK-B" panose="02020700000000000000" pitchFamily="18" charset="-128"/>
              </a:rPr>
              <a:t>ソフトクリーム</a:t>
            </a:r>
            <a:endParaRPr lang="en-US" altLang="ja-JP" sz="1200" dirty="0">
              <a:latin typeface="UD デジタル 教科書体 NK-B" panose="02020700000000000000" pitchFamily="18" charset="-128"/>
              <a:ea typeface="UD デジタル 教科書体 NK-B" panose="02020700000000000000" pitchFamily="18" charset="-128"/>
            </a:endParaRPr>
          </a:p>
        </p:txBody>
      </p:sp>
      <p:pic>
        <p:nvPicPr>
          <p:cNvPr id="22" name="図 21">
            <a:extLst>
              <a:ext uri="{FF2B5EF4-FFF2-40B4-BE49-F238E27FC236}">
                <a16:creationId xmlns:a16="http://schemas.microsoft.com/office/drawing/2014/main" id="{AD190300-1607-45EB-5D49-5F467E467A63}"/>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r="23073" b="11406"/>
          <a:stretch/>
        </p:blipFill>
        <p:spPr>
          <a:xfrm>
            <a:off x="5307206" y="5524954"/>
            <a:ext cx="1230515" cy="874643"/>
          </a:xfrm>
          <a:prstGeom prst="rect">
            <a:avLst/>
          </a:prstGeom>
        </p:spPr>
      </p:pic>
      <p:pic>
        <p:nvPicPr>
          <p:cNvPr id="24" name="図 23">
            <a:extLst>
              <a:ext uri="{FF2B5EF4-FFF2-40B4-BE49-F238E27FC236}">
                <a16:creationId xmlns:a16="http://schemas.microsoft.com/office/drawing/2014/main" id="{FD066C70-50C1-416A-A868-6174CB6C39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25958" y="5531616"/>
            <a:ext cx="1325860" cy="879657"/>
          </a:xfrm>
          <a:prstGeom prst="rect">
            <a:avLst/>
          </a:prstGeom>
        </p:spPr>
      </p:pic>
      <p:pic>
        <p:nvPicPr>
          <p:cNvPr id="26" name="図 25">
            <a:extLst>
              <a:ext uri="{FF2B5EF4-FFF2-40B4-BE49-F238E27FC236}">
                <a16:creationId xmlns:a16="http://schemas.microsoft.com/office/drawing/2014/main" id="{A09AC5BD-3EB4-67E1-ECAA-350FF781075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33391" y="5524673"/>
            <a:ext cx="1325860" cy="879657"/>
          </a:xfrm>
          <a:prstGeom prst="rect">
            <a:avLst/>
          </a:prstGeom>
        </p:spPr>
      </p:pic>
      <p:sp>
        <p:nvSpPr>
          <p:cNvPr id="29" name="テキスト ボックス 28">
            <a:extLst>
              <a:ext uri="{FF2B5EF4-FFF2-40B4-BE49-F238E27FC236}">
                <a16:creationId xmlns:a16="http://schemas.microsoft.com/office/drawing/2014/main" id="{4D6513C7-1AC1-9784-01D6-003F0923F2F6}"/>
              </a:ext>
            </a:extLst>
          </p:cNvPr>
          <p:cNvSpPr txBox="1"/>
          <p:nvPr/>
        </p:nvSpPr>
        <p:spPr>
          <a:xfrm>
            <a:off x="5412230" y="6382361"/>
            <a:ext cx="3939588" cy="276999"/>
          </a:xfrm>
          <a:prstGeom prst="rect">
            <a:avLst/>
          </a:prstGeom>
          <a:noFill/>
          <a:effectLst>
            <a:softEdge rad="63500"/>
          </a:effectLst>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道の駅　上関海峡で販売しています。</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6240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99129" y="269410"/>
            <a:ext cx="5907742" cy="878542"/>
          </a:xfrm>
        </p:spPr>
        <p:txBody>
          <a:bodyPr>
            <a:normAutofit/>
          </a:bodyPr>
          <a:lstStyle/>
          <a:p>
            <a:r>
              <a:rPr kumimoji="1" lang="ja-JP" altLang="en-US" sz="4400" dirty="0">
                <a:latin typeface="UD デジタル 教科書体 NK-B" panose="02020700000000000000" pitchFamily="18" charset="-128"/>
                <a:ea typeface="UD デジタル 教科書体 NK-B" panose="02020700000000000000" pitchFamily="18" charset="-128"/>
              </a:rPr>
              <a:t>上関で楽しむ歴史</a:t>
            </a:r>
          </a:p>
        </p:txBody>
      </p:sp>
      <p:sp>
        <p:nvSpPr>
          <p:cNvPr id="5" name="テキスト ボックス 4"/>
          <p:cNvSpPr txBox="1"/>
          <p:nvPr/>
        </p:nvSpPr>
        <p:spPr>
          <a:xfrm>
            <a:off x="616601" y="2102212"/>
            <a:ext cx="3841697" cy="1338828"/>
          </a:xfrm>
          <a:prstGeom prst="rect">
            <a:avLst/>
          </a:prstGeom>
          <a:no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朝鮮通信使は室町時代から江戸時代の間に、朝鮮から日本へ来た外交使節団のことです。約</a:t>
            </a:r>
            <a:r>
              <a:rPr lang="en-US" altLang="ja-JP" sz="1400" dirty="0">
                <a:latin typeface="UD デジタル 教科書体 NK-R" panose="02020400000000000000" pitchFamily="18" charset="-128"/>
                <a:ea typeface="UD デジタル 教科書体 NK-R" panose="02020400000000000000" pitchFamily="18" charset="-128"/>
              </a:rPr>
              <a:t>300</a:t>
            </a:r>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500</a:t>
            </a:r>
            <a:r>
              <a:rPr lang="ja-JP" altLang="en-US" sz="1400" dirty="0">
                <a:latin typeface="UD デジタル 教科書体 NK-R" panose="02020400000000000000" pitchFamily="18" charset="-128"/>
                <a:ea typeface="UD デジタル 教科書体 NK-R" panose="02020400000000000000" pitchFamily="18" charset="-128"/>
              </a:rPr>
              <a:t>人の使節団を住民が総出でもてなし、上関に滞在中は日本と朝鮮の文化交流が盛んに行われていました。</a:t>
            </a:r>
            <a:endParaRPr lang="en-US" altLang="ja-JP" sz="1400" dirty="0">
              <a:latin typeface="UD デジタル 教科書体 NK-R" panose="02020400000000000000" pitchFamily="18" charset="-128"/>
              <a:ea typeface="UD デジタル 教科書体 NK-R" panose="02020400000000000000" pitchFamily="18" charset="-128"/>
            </a:endParaRPr>
          </a:p>
          <a:p>
            <a:endParaRPr kumimoji="1" lang="ja-JP" altLang="en-US" sz="1100" dirty="0">
              <a:latin typeface="UD デジタル 教科書体 NK-B" panose="02020700000000000000" pitchFamily="18" charset="-128"/>
              <a:ea typeface="UD デジタル 教科書体 NK-B" panose="02020700000000000000" pitchFamily="18" charset="-128"/>
            </a:endParaRPr>
          </a:p>
        </p:txBody>
      </p:sp>
      <p:sp>
        <p:nvSpPr>
          <p:cNvPr id="7" name="サブタイトル 2">
            <a:extLst>
              <a:ext uri="{FF2B5EF4-FFF2-40B4-BE49-F238E27FC236}">
                <a16:creationId xmlns:a16="http://schemas.microsoft.com/office/drawing/2014/main" id="{2AEF1F2E-0889-BA25-A58E-F26862864E9A}"/>
              </a:ext>
            </a:extLst>
          </p:cNvPr>
          <p:cNvSpPr txBox="1">
            <a:spLocks/>
          </p:cNvSpPr>
          <p:nvPr/>
        </p:nvSpPr>
        <p:spPr>
          <a:xfrm>
            <a:off x="219296" y="1453143"/>
            <a:ext cx="4695156" cy="642681"/>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b="1" dirty="0">
                <a:latin typeface="UD デジタル 教科書体 NK-B" panose="02020700000000000000" pitchFamily="18" charset="-128"/>
                <a:ea typeface="UD デジタル 教科書体 NK-B" panose="02020700000000000000" pitchFamily="18" charset="-128"/>
              </a:rPr>
              <a:t>朝鮮通信使</a:t>
            </a:r>
            <a:endParaRPr lang="en-US" altLang="ja-JP" sz="4000" b="1" dirty="0">
              <a:latin typeface="UD デジタル 教科書体 NK-B" panose="02020700000000000000" pitchFamily="18" charset="-128"/>
              <a:ea typeface="UD デジタル 教科書体 NK-B" panose="02020700000000000000" pitchFamily="18" charset="-128"/>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9220" y="1120059"/>
            <a:ext cx="4368424" cy="285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グループ化 22">
            <a:extLst>
              <a:ext uri="{FF2B5EF4-FFF2-40B4-BE49-F238E27FC236}">
                <a16:creationId xmlns:a16="http://schemas.microsoft.com/office/drawing/2014/main" id="{5A881EEC-EB30-55CA-E3CE-B441BC9F30F1}"/>
              </a:ext>
            </a:extLst>
          </p:cNvPr>
          <p:cNvGrpSpPr/>
          <p:nvPr/>
        </p:nvGrpSpPr>
        <p:grpSpPr>
          <a:xfrm>
            <a:off x="219295" y="4009049"/>
            <a:ext cx="9249066" cy="2809617"/>
            <a:chOff x="24994" y="4544659"/>
            <a:chExt cx="9716757" cy="2764942"/>
          </a:xfrm>
          <a:solidFill>
            <a:srgbClr val="FFFFEB"/>
          </a:solidFill>
        </p:grpSpPr>
        <p:grpSp>
          <p:nvGrpSpPr>
            <p:cNvPr id="20" name="グループ化 19">
              <a:extLst>
                <a:ext uri="{FF2B5EF4-FFF2-40B4-BE49-F238E27FC236}">
                  <a16:creationId xmlns:a16="http://schemas.microsoft.com/office/drawing/2014/main" id="{BA49B03B-AA28-25AB-5764-C981CC1B2492}"/>
                </a:ext>
              </a:extLst>
            </p:cNvPr>
            <p:cNvGrpSpPr/>
            <p:nvPr/>
          </p:nvGrpSpPr>
          <p:grpSpPr>
            <a:xfrm>
              <a:off x="205785" y="4799256"/>
              <a:ext cx="9494430" cy="2435798"/>
              <a:chOff x="197367" y="5467058"/>
              <a:chExt cx="9494430" cy="2435798"/>
            </a:xfrm>
            <a:grpFill/>
          </p:grpSpPr>
          <p:pic>
            <p:nvPicPr>
              <p:cNvPr id="10" name="図 9">
                <a:extLst>
                  <a:ext uri="{FF2B5EF4-FFF2-40B4-BE49-F238E27FC236}">
                    <a16:creationId xmlns:a16="http://schemas.microsoft.com/office/drawing/2014/main" id="{3485E134-9685-777D-9322-8BDA7358A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367" y="5467058"/>
                <a:ext cx="3420296" cy="2435798"/>
              </a:xfrm>
              <a:prstGeom prst="rect">
                <a:avLst/>
              </a:prstGeom>
              <a:grpFill/>
            </p:spPr>
          </p:pic>
          <p:pic>
            <p:nvPicPr>
              <p:cNvPr id="14" name="図 13">
                <a:extLst>
                  <a:ext uri="{FF2B5EF4-FFF2-40B4-BE49-F238E27FC236}">
                    <a16:creationId xmlns:a16="http://schemas.microsoft.com/office/drawing/2014/main" id="{9EAAB667-20B6-2D50-FE3F-A8356DC9E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2698" y="5507338"/>
                <a:ext cx="3338124" cy="2377278"/>
              </a:xfrm>
              <a:prstGeom prst="rect">
                <a:avLst/>
              </a:prstGeom>
              <a:grpFill/>
            </p:spPr>
          </p:pic>
          <p:pic>
            <p:nvPicPr>
              <p:cNvPr id="16" name="図 15">
                <a:extLst>
                  <a:ext uri="{FF2B5EF4-FFF2-40B4-BE49-F238E27FC236}">
                    <a16:creationId xmlns:a16="http://schemas.microsoft.com/office/drawing/2014/main" id="{80128DD7-94D1-8FA8-C2C9-4AE4E89FEB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2695" y="5525578"/>
                <a:ext cx="3338124" cy="2377278"/>
              </a:xfrm>
              <a:prstGeom prst="rect">
                <a:avLst/>
              </a:prstGeom>
              <a:grpFill/>
            </p:spPr>
          </p:pic>
          <p:pic>
            <p:nvPicPr>
              <p:cNvPr id="18" name="図 17">
                <a:extLst>
                  <a:ext uri="{FF2B5EF4-FFF2-40B4-BE49-F238E27FC236}">
                    <a16:creationId xmlns:a16="http://schemas.microsoft.com/office/drawing/2014/main" id="{0CCB020F-BD92-924A-F440-CC39D725AD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6139" y="5563190"/>
                <a:ext cx="3105658" cy="2211725"/>
              </a:xfrm>
              <a:prstGeom prst="rect">
                <a:avLst/>
              </a:prstGeom>
              <a:grpFill/>
            </p:spPr>
          </p:pic>
        </p:grpSp>
        <p:sp>
          <p:nvSpPr>
            <p:cNvPr id="21" name="正方形/長方形 20">
              <a:extLst>
                <a:ext uri="{FF2B5EF4-FFF2-40B4-BE49-F238E27FC236}">
                  <a16:creationId xmlns:a16="http://schemas.microsoft.com/office/drawing/2014/main" id="{D98837EA-8D3A-BE1F-C67A-0DEC04338857}"/>
                </a:ext>
              </a:extLst>
            </p:cNvPr>
            <p:cNvSpPr/>
            <p:nvPr/>
          </p:nvSpPr>
          <p:spPr>
            <a:xfrm>
              <a:off x="24994" y="4544659"/>
              <a:ext cx="9716756" cy="329752"/>
            </a:xfrm>
            <a:prstGeom prst="rect">
              <a:avLst/>
            </a:prstGeom>
            <a:grp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C382AE04-9520-8EFF-FDAD-552CAC1480F0}"/>
                </a:ext>
              </a:extLst>
            </p:cNvPr>
            <p:cNvSpPr/>
            <p:nvPr/>
          </p:nvSpPr>
          <p:spPr>
            <a:xfrm>
              <a:off x="24995" y="6979849"/>
              <a:ext cx="9716756" cy="329752"/>
            </a:xfrm>
            <a:prstGeom prst="rect">
              <a:avLst/>
            </a:prstGeom>
            <a:grp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サブタイトル 5">
            <a:extLst>
              <a:ext uri="{FF2B5EF4-FFF2-40B4-BE49-F238E27FC236}">
                <a16:creationId xmlns:a16="http://schemas.microsoft.com/office/drawing/2014/main" id="{40ADA20E-A0F2-0382-E8DF-A64A56EC071E}"/>
              </a:ext>
            </a:extLst>
          </p:cNvPr>
          <p:cNvSpPr txBox="1">
            <a:spLocks/>
          </p:cNvSpPr>
          <p:nvPr/>
        </p:nvSpPr>
        <p:spPr>
          <a:xfrm>
            <a:off x="5497317" y="4017185"/>
            <a:ext cx="3055491" cy="5043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dirty="0">
                <a:latin typeface="UD デジタル 教科書体 NK-B" panose="02020700000000000000" pitchFamily="18" charset="-128"/>
                <a:ea typeface="UD デジタル 教科書体 NK-B" panose="02020700000000000000" pitchFamily="18" charset="-128"/>
              </a:rPr>
              <a:t>朝鮮通信使船上関来航図</a:t>
            </a:r>
          </a:p>
        </p:txBody>
      </p:sp>
      <p:sp>
        <p:nvSpPr>
          <p:cNvPr id="26" name="テキスト ボックス 25">
            <a:extLst>
              <a:ext uri="{FF2B5EF4-FFF2-40B4-BE49-F238E27FC236}">
                <a16:creationId xmlns:a16="http://schemas.microsoft.com/office/drawing/2014/main" id="{1E4C57AB-C007-3CF0-B6C0-1D5B2EE373BA}"/>
              </a:ext>
            </a:extLst>
          </p:cNvPr>
          <p:cNvSpPr txBox="1"/>
          <p:nvPr/>
        </p:nvSpPr>
        <p:spPr>
          <a:xfrm>
            <a:off x="739074" y="1187367"/>
            <a:ext cx="3510368"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ちょう　　　せん　　　　　　　つう　　　　　　しん　　　　　　　し</a:t>
            </a:r>
          </a:p>
        </p:txBody>
      </p:sp>
      <p:sp>
        <p:nvSpPr>
          <p:cNvPr id="6" name="サブタイトル 5"/>
          <p:cNvSpPr>
            <a:spLocks noGrp="1"/>
          </p:cNvSpPr>
          <p:nvPr>
            <p:ph type="subTitle" idx="1"/>
          </p:nvPr>
        </p:nvSpPr>
        <p:spPr>
          <a:xfrm>
            <a:off x="616601" y="3249419"/>
            <a:ext cx="3971824" cy="1138516"/>
          </a:xfrm>
        </p:spPr>
        <p:txBody>
          <a:bodyPr>
            <a:normAutofit/>
          </a:bodyPr>
          <a:lstStyle/>
          <a:p>
            <a:pPr algn="l"/>
            <a:r>
              <a:rPr kumimoji="1" lang="ja-JP" altLang="en-US" sz="1400" dirty="0">
                <a:latin typeface="UD デジタル 教科書体 NK-R" panose="02020400000000000000" pitchFamily="18" charset="-128"/>
                <a:ea typeface="UD デジタル 教科書体 NK-R" panose="02020400000000000000" pitchFamily="18" charset="-128"/>
              </a:rPr>
              <a:t>室津から長島を眺めると、朝鮮通信使の絵図に描かれた海岸線が残っています。</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gn="l"/>
            <a:r>
              <a:rPr kumimoji="1" lang="ja-JP" altLang="en-US" sz="1400" dirty="0">
                <a:latin typeface="UD デジタル 教科書体 NK-R" panose="02020400000000000000" pitchFamily="18" charset="-128"/>
                <a:ea typeface="UD デジタル 教科書体 NK-R" panose="02020400000000000000" pitchFamily="18" charset="-128"/>
              </a:rPr>
              <a:t>古の通信使来航に思いを馳せながら海岸を歩いてみませんか。</a:t>
            </a:r>
          </a:p>
        </p:txBody>
      </p:sp>
      <p:sp>
        <p:nvSpPr>
          <p:cNvPr id="27" name="テキスト ボックス 26">
            <a:extLst>
              <a:ext uri="{FF2B5EF4-FFF2-40B4-BE49-F238E27FC236}">
                <a16:creationId xmlns:a16="http://schemas.microsoft.com/office/drawing/2014/main" id="{8672710E-1635-1D92-3C5C-B08067F350D6}"/>
              </a:ext>
            </a:extLst>
          </p:cNvPr>
          <p:cNvSpPr txBox="1"/>
          <p:nvPr/>
        </p:nvSpPr>
        <p:spPr>
          <a:xfrm>
            <a:off x="276599" y="3534142"/>
            <a:ext cx="924950"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R" panose="02020400000000000000" pitchFamily="18" charset="-128"/>
                <a:ea typeface="UD デジタル 教科書体 NK-R" panose="02020400000000000000" pitchFamily="18" charset="-128"/>
              </a:rPr>
              <a:t>いにしえ</a:t>
            </a:r>
          </a:p>
        </p:txBody>
      </p:sp>
      <p:sp>
        <p:nvSpPr>
          <p:cNvPr id="9" name="サブタイトル 5">
            <a:extLst>
              <a:ext uri="{FF2B5EF4-FFF2-40B4-BE49-F238E27FC236}">
                <a16:creationId xmlns:a16="http://schemas.microsoft.com/office/drawing/2014/main" id="{5B7DBD5B-F4C2-7232-1FA1-03D2D3B49CA5}"/>
              </a:ext>
            </a:extLst>
          </p:cNvPr>
          <p:cNvSpPr txBox="1">
            <a:spLocks/>
          </p:cNvSpPr>
          <p:nvPr/>
        </p:nvSpPr>
        <p:spPr>
          <a:xfrm>
            <a:off x="3331818" y="6489850"/>
            <a:ext cx="3055491" cy="5043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400" dirty="0">
                <a:latin typeface="UD デジタル 教科書体 NK-R" panose="02020400000000000000" pitchFamily="18" charset="-128"/>
                <a:ea typeface="UD デジタル 教科書体 NK-R" panose="02020400000000000000" pitchFamily="18" charset="-128"/>
              </a:rPr>
              <a:t>海峡広場からみた眺め</a:t>
            </a:r>
          </a:p>
        </p:txBody>
      </p:sp>
    </p:spTree>
    <p:extLst>
      <p:ext uri="{BB962C8B-B14F-4D97-AF65-F5344CB8AC3E}">
        <p14:creationId xmlns:p14="http://schemas.microsoft.com/office/powerpoint/2010/main" val="616808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247143"/>
            <a:ext cx="8543925" cy="1325563"/>
          </a:xfrm>
        </p:spPr>
        <p:txBody>
          <a:bodyPr>
            <a:normAutofit/>
          </a:bodyPr>
          <a:lstStyle/>
          <a:p>
            <a:pPr algn="ctr"/>
            <a:r>
              <a:rPr kumimoji="1" lang="ja-JP" altLang="en-US" dirty="0">
                <a:latin typeface="UD デジタル 教科書体 NK-B" panose="02020700000000000000" pitchFamily="18" charset="-128"/>
                <a:ea typeface="UD デジタル 教科書体 NK-B" panose="02020700000000000000" pitchFamily="18" charset="-128"/>
              </a:rPr>
              <a:t>行ってみよう！</a:t>
            </a:r>
            <a:r>
              <a:rPr kumimoji="1" lang="en-US" altLang="ja-JP" dirty="0">
                <a:latin typeface="UD デジタル 教科書体 NK-B" panose="02020700000000000000" pitchFamily="18" charset="-128"/>
                <a:ea typeface="UD デジタル 教科書体 NK-B" panose="02020700000000000000" pitchFamily="18" charset="-128"/>
              </a:rPr>
              <a:t/>
            </a:r>
            <a:br>
              <a:rPr kumimoji="1" lang="en-US" altLang="ja-JP" dirty="0">
                <a:latin typeface="UD デジタル 教科書体 NK-B" panose="02020700000000000000" pitchFamily="18" charset="-128"/>
                <a:ea typeface="UD デジタル 教科書体 NK-B" panose="02020700000000000000" pitchFamily="18" charset="-128"/>
              </a:rPr>
            </a:br>
            <a:r>
              <a:rPr kumimoji="1" lang="ja-JP" altLang="en-US" sz="4000" dirty="0">
                <a:latin typeface="UD デジタル 教科書体 NK-B" panose="02020700000000000000" pitchFamily="18" charset="-128"/>
                <a:ea typeface="UD デジタル 教科書体 NK-B" panose="02020700000000000000" pitchFamily="18" charset="-128"/>
              </a:rPr>
              <a:t>朝鮮通信使　ゆかりの地</a:t>
            </a:r>
          </a:p>
        </p:txBody>
      </p:sp>
      <p:sp>
        <p:nvSpPr>
          <p:cNvPr id="3" name="コンテンツ プレースホルダー 2"/>
          <p:cNvSpPr>
            <a:spLocks noGrp="1"/>
          </p:cNvSpPr>
          <p:nvPr>
            <p:ph idx="1"/>
          </p:nvPr>
        </p:nvSpPr>
        <p:spPr>
          <a:xfrm>
            <a:off x="494843" y="1252064"/>
            <a:ext cx="1668365" cy="492702"/>
          </a:xfrm>
        </p:spPr>
        <p:txBody>
          <a:bodyPr>
            <a:normAutofit fontScale="77500" lnSpcReduction="20000"/>
          </a:bodyPr>
          <a:lstStyle/>
          <a:p>
            <a:pPr marL="0" indent="0">
              <a:buNone/>
            </a:pPr>
            <a:r>
              <a:rPr kumimoji="1" lang="ja-JP" altLang="en-US" dirty="0">
                <a:latin typeface="UD デジタル 教科書体 NK-B" panose="02020700000000000000" pitchFamily="18" charset="-128"/>
                <a:ea typeface="UD デジタル 教科書体 NK-B" panose="02020700000000000000" pitchFamily="18" charset="-128"/>
              </a:rPr>
              <a:t>①阿弥陀寺</a:t>
            </a:r>
          </a:p>
        </p:txBody>
      </p:sp>
      <p:sp>
        <p:nvSpPr>
          <p:cNvPr id="18" name="コンテンツ プレースホルダー 2">
            <a:extLst>
              <a:ext uri="{FF2B5EF4-FFF2-40B4-BE49-F238E27FC236}">
                <a16:creationId xmlns:a16="http://schemas.microsoft.com/office/drawing/2014/main" id="{43BDE23F-1654-2F16-1F9E-D025DFA8B2C7}"/>
              </a:ext>
            </a:extLst>
          </p:cNvPr>
          <p:cNvSpPr txBox="1">
            <a:spLocks/>
          </p:cNvSpPr>
          <p:nvPr/>
        </p:nvSpPr>
        <p:spPr>
          <a:xfrm>
            <a:off x="337416" y="4883652"/>
            <a:ext cx="1825792" cy="492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UD デジタル 教科書体 NK-B" panose="02020700000000000000" pitchFamily="18" charset="-128"/>
                <a:ea typeface="UD デジタル 教科書体 NK-B" panose="02020700000000000000" pitchFamily="18" charset="-128"/>
              </a:rPr>
              <a:t>②御茶屋跡</a:t>
            </a:r>
          </a:p>
        </p:txBody>
      </p:sp>
      <p:sp>
        <p:nvSpPr>
          <p:cNvPr id="19" name="コンテンツ プレースホルダー 2">
            <a:extLst>
              <a:ext uri="{FF2B5EF4-FFF2-40B4-BE49-F238E27FC236}">
                <a16:creationId xmlns:a16="http://schemas.microsoft.com/office/drawing/2014/main" id="{00D3542A-6A0F-079C-C026-D838F4B5948D}"/>
              </a:ext>
            </a:extLst>
          </p:cNvPr>
          <p:cNvSpPr txBox="1">
            <a:spLocks/>
          </p:cNvSpPr>
          <p:nvPr/>
        </p:nvSpPr>
        <p:spPr>
          <a:xfrm>
            <a:off x="2879896" y="1708972"/>
            <a:ext cx="1329506" cy="49270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UD デジタル 教科書体 NK-B" panose="02020700000000000000" pitchFamily="18" charset="-128"/>
                <a:ea typeface="UD デジタル 教科書体 NK-B" panose="02020700000000000000" pitchFamily="18" charset="-128"/>
              </a:rPr>
              <a:t>④超専寺</a:t>
            </a:r>
          </a:p>
        </p:txBody>
      </p:sp>
      <p:sp>
        <p:nvSpPr>
          <p:cNvPr id="20" name="コンテンツ プレースホルダー 2">
            <a:extLst>
              <a:ext uri="{FF2B5EF4-FFF2-40B4-BE49-F238E27FC236}">
                <a16:creationId xmlns:a16="http://schemas.microsoft.com/office/drawing/2014/main" id="{FA25A403-64BF-9060-C402-F9ACC9790381}"/>
              </a:ext>
            </a:extLst>
          </p:cNvPr>
          <p:cNvSpPr txBox="1">
            <a:spLocks/>
          </p:cNvSpPr>
          <p:nvPr/>
        </p:nvSpPr>
        <p:spPr>
          <a:xfrm>
            <a:off x="6440197" y="1690690"/>
            <a:ext cx="3429144" cy="4440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200" dirty="0">
                <a:latin typeface="UD デジタル 教科書体 NK-B" panose="02020700000000000000" pitchFamily="18" charset="-128"/>
                <a:ea typeface="UD デジタル 教科書体 NK-B" panose="02020700000000000000" pitchFamily="18" charset="-128"/>
              </a:rPr>
              <a:t>②旧御番所　</a:t>
            </a:r>
          </a:p>
        </p:txBody>
      </p:sp>
      <p:sp>
        <p:nvSpPr>
          <p:cNvPr id="4" name="テキスト ボックス 3">
            <a:extLst>
              <a:ext uri="{FF2B5EF4-FFF2-40B4-BE49-F238E27FC236}">
                <a16:creationId xmlns:a16="http://schemas.microsoft.com/office/drawing/2014/main" id="{FEF5B0CD-C41F-DEDE-FAB1-466F4F066328}"/>
              </a:ext>
            </a:extLst>
          </p:cNvPr>
          <p:cNvSpPr txBox="1"/>
          <p:nvPr/>
        </p:nvSpPr>
        <p:spPr>
          <a:xfrm>
            <a:off x="6854582" y="5146463"/>
            <a:ext cx="2445233"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朝鮮通信使をもてなした料理</a:t>
            </a:r>
          </a:p>
        </p:txBody>
      </p:sp>
      <p:pic>
        <p:nvPicPr>
          <p:cNvPr id="6" name="図 5">
            <a:extLst>
              <a:ext uri="{FF2B5EF4-FFF2-40B4-BE49-F238E27FC236}">
                <a16:creationId xmlns:a16="http://schemas.microsoft.com/office/drawing/2014/main" id="{A29151E1-5E21-FF60-751B-9484F24532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46983" y="5393202"/>
            <a:ext cx="2589398" cy="1243070"/>
          </a:xfrm>
          <a:prstGeom prst="rect">
            <a:avLst/>
          </a:prstGeom>
          <a:solidFill>
            <a:srgbClr val="FFFFEB"/>
          </a:solidFill>
        </p:spPr>
      </p:pic>
      <p:pic>
        <p:nvPicPr>
          <p:cNvPr id="7" name="図 6">
            <a:extLst>
              <a:ext uri="{FF2B5EF4-FFF2-40B4-BE49-F238E27FC236}">
                <a16:creationId xmlns:a16="http://schemas.microsoft.com/office/drawing/2014/main" id="{80286861-929E-9A04-DBAE-0F6A2860C608}"/>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6200000">
            <a:off x="2252702" y="2567702"/>
            <a:ext cx="2583894" cy="1722596"/>
          </a:xfrm>
          <a:prstGeom prst="rect">
            <a:avLst/>
          </a:prstGeom>
        </p:spPr>
      </p:pic>
      <p:pic>
        <p:nvPicPr>
          <p:cNvPr id="9" name="図 8">
            <a:extLst>
              <a:ext uri="{FF2B5EF4-FFF2-40B4-BE49-F238E27FC236}">
                <a16:creationId xmlns:a16="http://schemas.microsoft.com/office/drawing/2014/main" id="{3A20C980-1412-6F64-7348-515D6A86BE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39430" y="2040541"/>
            <a:ext cx="2579192" cy="1719461"/>
          </a:xfrm>
          <a:prstGeom prst="rect">
            <a:avLst/>
          </a:prstGeom>
        </p:spPr>
      </p:pic>
      <p:pic>
        <p:nvPicPr>
          <p:cNvPr id="15" name="図 14">
            <a:extLst>
              <a:ext uri="{FF2B5EF4-FFF2-40B4-BE49-F238E27FC236}">
                <a16:creationId xmlns:a16="http://schemas.microsoft.com/office/drawing/2014/main" id="{35F6F7CE-3871-E9F3-CD77-461F683EC37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6404680" y="2705763"/>
            <a:ext cx="3009396" cy="2130530"/>
          </a:xfrm>
          <a:prstGeom prst="rect">
            <a:avLst/>
          </a:prstGeom>
        </p:spPr>
      </p:pic>
      <p:pic>
        <p:nvPicPr>
          <p:cNvPr id="11" name="図 10">
            <a:extLst>
              <a:ext uri="{FF2B5EF4-FFF2-40B4-BE49-F238E27FC236}">
                <a16:creationId xmlns:a16="http://schemas.microsoft.com/office/drawing/2014/main" id="{06DA6ADE-7D1B-A333-4492-C65302D82E6E}"/>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745357" y="3611430"/>
            <a:ext cx="2264991" cy="1509994"/>
          </a:xfrm>
          <a:prstGeom prst="rect">
            <a:avLst/>
          </a:prstGeom>
        </p:spPr>
      </p:pic>
      <p:pic>
        <p:nvPicPr>
          <p:cNvPr id="17" name="図 16">
            <a:extLst>
              <a:ext uri="{FF2B5EF4-FFF2-40B4-BE49-F238E27FC236}">
                <a16:creationId xmlns:a16="http://schemas.microsoft.com/office/drawing/2014/main" id="{B9049306-1DC5-1664-4C14-3F13C8650F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080" y="5339017"/>
            <a:ext cx="2032600" cy="1355067"/>
          </a:xfrm>
          <a:prstGeom prst="rect">
            <a:avLst/>
          </a:prstGeom>
        </p:spPr>
      </p:pic>
      <p:sp>
        <p:nvSpPr>
          <p:cNvPr id="23" name="テキスト ボックス 22">
            <a:extLst>
              <a:ext uri="{FF2B5EF4-FFF2-40B4-BE49-F238E27FC236}">
                <a16:creationId xmlns:a16="http://schemas.microsoft.com/office/drawing/2014/main" id="{1E9E431A-D600-BF48-BC51-3DB784B6CE0A}"/>
              </a:ext>
            </a:extLst>
          </p:cNvPr>
          <p:cNvSpPr txBox="1"/>
          <p:nvPr/>
        </p:nvSpPr>
        <p:spPr>
          <a:xfrm>
            <a:off x="253400" y="4166927"/>
            <a:ext cx="2341503" cy="646331"/>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朝鮮通信使来日の際、その護衛・案内などのため同行した対馬藩主の宿泊場所となった。</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a:extLst>
              <a:ext uri="{FF2B5EF4-FFF2-40B4-BE49-F238E27FC236}">
                <a16:creationId xmlns:a16="http://schemas.microsoft.com/office/drawing/2014/main" id="{DF764207-41D2-65ED-7C9B-D33A1E2CCEF2}"/>
              </a:ext>
            </a:extLst>
          </p:cNvPr>
          <p:cNvSpPr txBox="1"/>
          <p:nvPr/>
        </p:nvSpPr>
        <p:spPr>
          <a:xfrm>
            <a:off x="589968" y="971742"/>
            <a:ext cx="1668365"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あ　　　み　　だ　　　じ</a:t>
            </a:r>
          </a:p>
        </p:txBody>
      </p:sp>
      <p:sp>
        <p:nvSpPr>
          <p:cNvPr id="25" name="テキスト ボックス 24">
            <a:extLst>
              <a:ext uri="{FF2B5EF4-FFF2-40B4-BE49-F238E27FC236}">
                <a16:creationId xmlns:a16="http://schemas.microsoft.com/office/drawing/2014/main" id="{359CC01D-E89E-8FCD-6EA8-39F70A00DCF3}"/>
              </a:ext>
            </a:extLst>
          </p:cNvPr>
          <p:cNvSpPr txBox="1"/>
          <p:nvPr/>
        </p:nvSpPr>
        <p:spPr>
          <a:xfrm>
            <a:off x="2879896" y="1409240"/>
            <a:ext cx="1668365"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ちょう　せん　　じ</a:t>
            </a:r>
          </a:p>
        </p:txBody>
      </p:sp>
      <p:sp>
        <p:nvSpPr>
          <p:cNvPr id="26" name="テキスト ボックス 25">
            <a:extLst>
              <a:ext uri="{FF2B5EF4-FFF2-40B4-BE49-F238E27FC236}">
                <a16:creationId xmlns:a16="http://schemas.microsoft.com/office/drawing/2014/main" id="{1E0C52C3-1D82-C5DF-B189-5A8E8658C09B}"/>
              </a:ext>
            </a:extLst>
          </p:cNvPr>
          <p:cNvSpPr txBox="1"/>
          <p:nvPr/>
        </p:nvSpPr>
        <p:spPr>
          <a:xfrm>
            <a:off x="4796505" y="6112361"/>
            <a:ext cx="2032599" cy="461665"/>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藩公館「御茶屋」の守護神を祀った神社。</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27" name="テキスト ボックス 26">
            <a:extLst>
              <a:ext uri="{FF2B5EF4-FFF2-40B4-BE49-F238E27FC236}">
                <a16:creationId xmlns:a16="http://schemas.microsoft.com/office/drawing/2014/main" id="{46E835F0-183E-9670-8B7F-80C0A970E39B}"/>
              </a:ext>
            </a:extLst>
          </p:cNvPr>
          <p:cNvSpPr txBox="1"/>
          <p:nvPr/>
        </p:nvSpPr>
        <p:spPr>
          <a:xfrm>
            <a:off x="6302988" y="2055006"/>
            <a:ext cx="3244134" cy="646331"/>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港の警護や見張り、積荷の検査などを行う役人の詰め所として利用されていた建物。朝鮮通信使来日の際の宿泊場所となった。</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29" name="図 28">
            <a:extLst>
              <a:ext uri="{FF2B5EF4-FFF2-40B4-BE49-F238E27FC236}">
                <a16:creationId xmlns:a16="http://schemas.microsoft.com/office/drawing/2014/main" id="{4C98BB97-7C2A-C992-170A-75D997AB5E6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79896" y="5376354"/>
            <a:ext cx="1950478" cy="1300319"/>
          </a:xfrm>
          <a:prstGeom prst="rect">
            <a:avLst/>
          </a:prstGeom>
        </p:spPr>
      </p:pic>
      <p:sp>
        <p:nvSpPr>
          <p:cNvPr id="30" name="コンテンツ プレースホルダー 2">
            <a:extLst>
              <a:ext uri="{FF2B5EF4-FFF2-40B4-BE49-F238E27FC236}">
                <a16:creationId xmlns:a16="http://schemas.microsoft.com/office/drawing/2014/main" id="{2E42D12B-D20A-7C1D-A8E9-66FDBC20F0CE}"/>
              </a:ext>
            </a:extLst>
          </p:cNvPr>
          <p:cNvSpPr txBox="1">
            <a:spLocks/>
          </p:cNvSpPr>
          <p:nvPr/>
        </p:nvSpPr>
        <p:spPr>
          <a:xfrm>
            <a:off x="4889277" y="5830279"/>
            <a:ext cx="1655041" cy="49270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latin typeface="UD デジタル 教科書体 NK-B" panose="02020700000000000000" pitchFamily="18" charset="-128"/>
                <a:ea typeface="UD デジタル 教科書体 NK-B" panose="02020700000000000000" pitchFamily="18" charset="-128"/>
              </a:rPr>
              <a:t>③住吉神社</a:t>
            </a:r>
          </a:p>
        </p:txBody>
      </p:sp>
      <p:sp>
        <p:nvSpPr>
          <p:cNvPr id="31" name="テキスト ボックス 30">
            <a:extLst>
              <a:ext uri="{FF2B5EF4-FFF2-40B4-BE49-F238E27FC236}">
                <a16:creationId xmlns:a16="http://schemas.microsoft.com/office/drawing/2014/main" id="{BECF6DF1-3993-D335-6050-9158CE6D8E12}"/>
              </a:ext>
            </a:extLst>
          </p:cNvPr>
          <p:cNvSpPr txBox="1"/>
          <p:nvPr/>
        </p:nvSpPr>
        <p:spPr>
          <a:xfrm>
            <a:off x="1828801" y="4833207"/>
            <a:ext cx="2967704" cy="461665"/>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朝鮮通信使の上官以上が宿泊・休憩所とした。御茶屋の本門の石垣が現存している。</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32" name="テキスト ボックス 31">
            <a:extLst>
              <a:ext uri="{FF2B5EF4-FFF2-40B4-BE49-F238E27FC236}">
                <a16:creationId xmlns:a16="http://schemas.microsoft.com/office/drawing/2014/main" id="{CA391BC2-06DC-286D-BA25-515253C0DA09}"/>
              </a:ext>
            </a:extLst>
          </p:cNvPr>
          <p:cNvSpPr txBox="1"/>
          <p:nvPr/>
        </p:nvSpPr>
        <p:spPr>
          <a:xfrm>
            <a:off x="552599" y="4608753"/>
            <a:ext cx="1672974"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お　ちゃ　　や　　　あと　　　</a:t>
            </a:r>
          </a:p>
        </p:txBody>
      </p:sp>
      <p:sp>
        <p:nvSpPr>
          <p:cNvPr id="33" name="テキスト ボックス 32">
            <a:extLst>
              <a:ext uri="{FF2B5EF4-FFF2-40B4-BE49-F238E27FC236}">
                <a16:creationId xmlns:a16="http://schemas.microsoft.com/office/drawing/2014/main" id="{49DFBC58-0C6D-213C-85DB-484B3024338F}"/>
              </a:ext>
            </a:extLst>
          </p:cNvPr>
          <p:cNvSpPr txBox="1"/>
          <p:nvPr/>
        </p:nvSpPr>
        <p:spPr>
          <a:xfrm>
            <a:off x="4085135" y="1544793"/>
            <a:ext cx="2341503" cy="646331"/>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朝鮮通信使の上関での御馳走総責任者である萩藩主名代の萩藩家老の本陣となった。</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a:extLst>
              <a:ext uri="{FF2B5EF4-FFF2-40B4-BE49-F238E27FC236}">
                <a16:creationId xmlns:a16="http://schemas.microsoft.com/office/drawing/2014/main" id="{E3508F24-3C86-91C6-D5F9-566A2CCEDB82}"/>
              </a:ext>
            </a:extLst>
          </p:cNvPr>
          <p:cNvSpPr txBox="1"/>
          <p:nvPr/>
        </p:nvSpPr>
        <p:spPr>
          <a:xfrm>
            <a:off x="4722101" y="2780433"/>
            <a:ext cx="1718096" cy="830997"/>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現在、旧御番所は夏にはひまわり、秋にはコスモスが咲く隠れた撮影スポット。</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a:extLst>
              <a:ext uri="{FF2B5EF4-FFF2-40B4-BE49-F238E27FC236}">
                <a16:creationId xmlns:a16="http://schemas.microsoft.com/office/drawing/2014/main" id="{2825A269-6E5E-3D09-E860-AEF3103EA16E}"/>
              </a:ext>
            </a:extLst>
          </p:cNvPr>
          <p:cNvSpPr txBox="1"/>
          <p:nvPr/>
        </p:nvSpPr>
        <p:spPr>
          <a:xfrm>
            <a:off x="6496236" y="1455972"/>
            <a:ext cx="1668365"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きゅう　ご　　ばん　　しょ</a:t>
            </a:r>
          </a:p>
        </p:txBody>
      </p:sp>
      <p:sp>
        <p:nvSpPr>
          <p:cNvPr id="8" name="テキスト ボックス 7">
            <a:extLst>
              <a:ext uri="{FF2B5EF4-FFF2-40B4-BE49-F238E27FC236}">
                <a16:creationId xmlns:a16="http://schemas.microsoft.com/office/drawing/2014/main" id="{670B148D-8769-432F-4A65-7B70EC35BA0F}"/>
              </a:ext>
            </a:extLst>
          </p:cNvPr>
          <p:cNvSpPr txBox="1"/>
          <p:nvPr/>
        </p:nvSpPr>
        <p:spPr>
          <a:xfrm>
            <a:off x="4934856" y="5497760"/>
            <a:ext cx="1668365"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すみ　よし</a:t>
            </a:r>
          </a:p>
        </p:txBody>
      </p:sp>
    </p:spTree>
    <p:extLst>
      <p:ext uri="{BB962C8B-B14F-4D97-AF65-F5344CB8AC3E}">
        <p14:creationId xmlns:p14="http://schemas.microsoft.com/office/powerpoint/2010/main" val="2522043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FFF0">
            <a:alpha val="47843"/>
          </a:srgbClr>
        </a:solidFill>
        <a:effectLst/>
      </p:bgPr>
    </p:bg>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CE03B61A-C27D-A54F-CD55-7FCDBE711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370" y="4538425"/>
            <a:ext cx="2709539" cy="203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図 31">
            <a:extLst>
              <a:ext uri="{FF2B5EF4-FFF2-40B4-BE49-F238E27FC236}">
                <a16:creationId xmlns:a16="http://schemas.microsoft.com/office/drawing/2014/main" id="{012091E0-1350-356D-AD3F-E3CAC7DE01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9667" y="3973288"/>
            <a:ext cx="2790825" cy="2093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図 7"/>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12244" t="23632" r="15221" b="-511"/>
          <a:stretch/>
        </p:blipFill>
        <p:spPr>
          <a:xfrm>
            <a:off x="6521691" y="1480382"/>
            <a:ext cx="3044886" cy="1960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テキスト ボックス 5"/>
          <p:cNvSpPr txBox="1"/>
          <p:nvPr/>
        </p:nvSpPr>
        <p:spPr>
          <a:xfrm>
            <a:off x="7645953" y="126241"/>
            <a:ext cx="2080313" cy="369332"/>
          </a:xfrm>
          <a:prstGeom prst="rect">
            <a:avLst/>
          </a:prstGeom>
          <a:noFill/>
        </p:spPr>
        <p:txBody>
          <a:bodyPr wrap="square" rtlCol="0">
            <a:spAutoFit/>
          </a:bodyPr>
          <a:lstStyle/>
          <a:p>
            <a:r>
              <a:rPr kumimoji="1" lang="ja-JP" altLang="en-US" dirty="0"/>
              <a:t>　</a:t>
            </a:r>
            <a:r>
              <a:rPr kumimoji="1" lang="ja-JP" altLang="en-US" sz="1400" dirty="0">
                <a:latin typeface="UD デジタル 教科書体 NK-R" panose="02020400000000000000" pitchFamily="18" charset="-128"/>
                <a:ea typeface="UD デジタル 教科書体 NK-R" panose="02020400000000000000" pitchFamily="18" charset="-128"/>
              </a:rPr>
              <a:t>見て癒されて</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上関</a:t>
            </a:r>
            <a:r>
              <a:rPr lang="ja-JP" altLang="en-US" sz="1400" dirty="0">
                <a:latin typeface="UD デジタル 教科書体 NK-R" panose="02020400000000000000" pitchFamily="18" charset="-128"/>
                <a:ea typeface="UD デジタル 教科書体 NK-R" panose="02020400000000000000" pitchFamily="18" charset="-128"/>
              </a:rPr>
              <a:t>！</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991539" y="329967"/>
            <a:ext cx="7485847"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kumimoji="1" lang="ja-JP" altLang="en-US" sz="4400" dirty="0">
                <a:latin typeface="UD デジタル 教科書体 NK-B" panose="02020700000000000000" pitchFamily="18" charset="-128"/>
                <a:ea typeface="UD デジタル 教科書体 NK-B" panose="02020700000000000000" pitchFamily="18" charset="-128"/>
              </a:rPr>
              <a:t>おすすめしたい風景スポット</a:t>
            </a:r>
          </a:p>
        </p:txBody>
      </p:sp>
      <p:pic>
        <p:nvPicPr>
          <p:cNvPr id="20" name="図 19">
            <a:extLst>
              <a:ext uri="{FF2B5EF4-FFF2-40B4-BE49-F238E27FC236}">
                <a16:creationId xmlns:a16="http://schemas.microsoft.com/office/drawing/2014/main" id="{99B04A59-9494-D404-B969-73148F7A97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96355" y="4421254"/>
            <a:ext cx="2790825" cy="20931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図 29">
            <a:extLst>
              <a:ext uri="{FF2B5EF4-FFF2-40B4-BE49-F238E27FC236}">
                <a16:creationId xmlns:a16="http://schemas.microsoft.com/office/drawing/2014/main" id="{FADEBD84-31AE-31F5-F0C7-D2A464038B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13785" y="4869550"/>
            <a:ext cx="1788316" cy="1341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テキスト ボックス 33">
            <a:extLst>
              <a:ext uri="{FF2B5EF4-FFF2-40B4-BE49-F238E27FC236}">
                <a16:creationId xmlns:a16="http://schemas.microsoft.com/office/drawing/2014/main" id="{23216DD8-0861-9521-6061-66E57A944002}"/>
              </a:ext>
            </a:extLst>
          </p:cNvPr>
          <p:cNvSpPr txBox="1"/>
          <p:nvPr/>
        </p:nvSpPr>
        <p:spPr>
          <a:xfrm>
            <a:off x="226216" y="1118468"/>
            <a:ext cx="1828800"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⑤戸津の海岸</a:t>
            </a:r>
          </a:p>
        </p:txBody>
      </p:sp>
      <p:sp>
        <p:nvSpPr>
          <p:cNvPr id="35" name="テキスト ボックス 34">
            <a:extLst>
              <a:ext uri="{FF2B5EF4-FFF2-40B4-BE49-F238E27FC236}">
                <a16:creationId xmlns:a16="http://schemas.microsoft.com/office/drawing/2014/main" id="{847CD8A0-B77C-1947-5922-4B6742650BEF}"/>
              </a:ext>
            </a:extLst>
          </p:cNvPr>
          <p:cNvSpPr txBox="1"/>
          <p:nvPr/>
        </p:nvSpPr>
        <p:spPr>
          <a:xfrm>
            <a:off x="3141421" y="1377266"/>
            <a:ext cx="3186084" cy="369332"/>
          </a:xfrm>
          <a:prstGeom prst="rect">
            <a:avLst/>
          </a:prstGeom>
          <a:noFill/>
        </p:spPr>
        <p:txBody>
          <a:bodyPr wrap="square" rtlCol="0">
            <a:spAutoFit/>
          </a:bodyPr>
          <a:lstStyle/>
          <a:p>
            <a:r>
              <a:rPr kumimoji="1" lang="ja-JP" altLang="en-US" dirty="0"/>
              <a:t>　</a:t>
            </a:r>
            <a:r>
              <a:rPr kumimoji="1" lang="ja-JP" altLang="en-US" dirty="0">
                <a:latin typeface="UD デジタル 教科書体 NK-B" panose="02020700000000000000" pitchFamily="18" charset="-128"/>
                <a:ea typeface="UD デジタル 教科書体 NK-B" panose="02020700000000000000" pitchFamily="18" charset="-128"/>
              </a:rPr>
              <a:t>⑥海峡広場　芝刈りロボット</a:t>
            </a:r>
          </a:p>
        </p:txBody>
      </p:sp>
      <p:sp>
        <p:nvSpPr>
          <p:cNvPr id="36" name="テキスト ボックス 35">
            <a:extLst>
              <a:ext uri="{FF2B5EF4-FFF2-40B4-BE49-F238E27FC236}">
                <a16:creationId xmlns:a16="http://schemas.microsoft.com/office/drawing/2014/main" id="{5EA3625D-015E-3E39-5CAB-CA23BEC20A85}"/>
              </a:ext>
            </a:extLst>
          </p:cNvPr>
          <p:cNvSpPr txBox="1"/>
          <p:nvPr/>
        </p:nvSpPr>
        <p:spPr>
          <a:xfrm>
            <a:off x="6483733" y="1127051"/>
            <a:ext cx="3044886" cy="369332"/>
          </a:xfrm>
          <a:prstGeom prst="rect">
            <a:avLst/>
          </a:prstGeom>
          <a:noFill/>
        </p:spPr>
        <p:txBody>
          <a:bodyPr wrap="square" rtlCol="0">
            <a:spAutoFit/>
          </a:bodyPr>
          <a:lstStyle/>
          <a:p>
            <a:r>
              <a:rPr kumimoji="1" lang="ja-JP" altLang="en-US" dirty="0"/>
              <a:t>　</a:t>
            </a:r>
            <a:r>
              <a:rPr kumimoji="1" lang="ja-JP" altLang="en-US" dirty="0">
                <a:latin typeface="UD デジタル 教科書体 NK-B" panose="02020700000000000000" pitchFamily="18" charset="-128"/>
                <a:ea typeface="UD デジタル 教科書体 NK-B" panose="02020700000000000000" pitchFamily="18" charset="-128"/>
              </a:rPr>
              <a:t>⑦瀬里家</a:t>
            </a:r>
            <a:r>
              <a:rPr kumimoji="1" lang="en-US" altLang="ja-JP" dirty="0">
                <a:latin typeface="UD デジタル 教科書体 NK-B" panose="02020700000000000000" pitchFamily="18" charset="-128"/>
                <a:ea typeface="UD デジタル 教科書体 NK-B" panose="02020700000000000000" pitchFamily="18" charset="-128"/>
              </a:rPr>
              <a:t>2F</a:t>
            </a:r>
            <a:r>
              <a:rPr kumimoji="1" lang="ja-JP" altLang="en-US" dirty="0">
                <a:latin typeface="UD デジタル 教科書体 NK-B" panose="02020700000000000000" pitchFamily="18" charset="-128"/>
                <a:ea typeface="UD デジタル 教科書体 NK-B" panose="02020700000000000000" pitchFamily="18" charset="-128"/>
              </a:rPr>
              <a:t>からの眺め</a:t>
            </a:r>
          </a:p>
        </p:txBody>
      </p:sp>
      <p:sp>
        <p:nvSpPr>
          <p:cNvPr id="37" name="テキスト ボックス 36">
            <a:extLst>
              <a:ext uri="{FF2B5EF4-FFF2-40B4-BE49-F238E27FC236}">
                <a16:creationId xmlns:a16="http://schemas.microsoft.com/office/drawing/2014/main" id="{13E30C35-4546-F557-3849-D3C47CDD7D9E}"/>
              </a:ext>
            </a:extLst>
          </p:cNvPr>
          <p:cNvSpPr txBox="1"/>
          <p:nvPr/>
        </p:nvSpPr>
        <p:spPr>
          <a:xfrm>
            <a:off x="167224" y="4213111"/>
            <a:ext cx="3044886"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⑧中ノ浦海浜公園</a:t>
            </a:r>
          </a:p>
        </p:txBody>
      </p:sp>
      <p:sp>
        <p:nvSpPr>
          <p:cNvPr id="38" name="テキスト ボックス 37">
            <a:extLst>
              <a:ext uri="{FF2B5EF4-FFF2-40B4-BE49-F238E27FC236}">
                <a16:creationId xmlns:a16="http://schemas.microsoft.com/office/drawing/2014/main" id="{FBA8BD17-9C89-CCEE-C820-6F4D02834D4C}"/>
              </a:ext>
            </a:extLst>
          </p:cNvPr>
          <p:cNvSpPr txBox="1"/>
          <p:nvPr/>
        </p:nvSpPr>
        <p:spPr>
          <a:xfrm>
            <a:off x="3447309" y="6298892"/>
            <a:ext cx="3044886" cy="369332"/>
          </a:xfrm>
          <a:prstGeom prst="rect">
            <a:avLst/>
          </a:prstGeom>
          <a:noFill/>
        </p:spPr>
        <p:txBody>
          <a:bodyPr wrap="square" rtlCol="0">
            <a:spAutoFit/>
          </a:bodyPr>
          <a:lstStyle/>
          <a:p>
            <a:r>
              <a:rPr kumimoji="1" lang="ja-JP" altLang="en-US" dirty="0"/>
              <a:t>　</a:t>
            </a:r>
            <a:r>
              <a:rPr kumimoji="1" lang="ja-JP" altLang="en-US" dirty="0">
                <a:latin typeface="UD デジタル 教科書体 NK-B" panose="02020700000000000000" pitchFamily="18" charset="-128"/>
                <a:ea typeface="UD デジタル 教科書体 NK-B" panose="02020700000000000000" pitchFamily="18" charset="-128"/>
              </a:rPr>
              <a:t>⑨御汗観音へつづく道</a:t>
            </a:r>
          </a:p>
        </p:txBody>
      </p:sp>
      <p:sp>
        <p:nvSpPr>
          <p:cNvPr id="39" name="テキスト ボックス 38">
            <a:extLst>
              <a:ext uri="{FF2B5EF4-FFF2-40B4-BE49-F238E27FC236}">
                <a16:creationId xmlns:a16="http://schemas.microsoft.com/office/drawing/2014/main" id="{2C19EEB6-C4FB-B7B2-2BF2-150EB092237D}"/>
              </a:ext>
            </a:extLst>
          </p:cNvPr>
          <p:cNvSpPr txBox="1"/>
          <p:nvPr/>
        </p:nvSpPr>
        <p:spPr>
          <a:xfrm>
            <a:off x="3653669" y="6066407"/>
            <a:ext cx="1385355" cy="369332"/>
          </a:xfrm>
          <a:prstGeom prst="rect">
            <a:avLst/>
          </a:prstGeom>
          <a:noFill/>
        </p:spPr>
        <p:txBody>
          <a:bodyPr wrap="square" rtlCol="0">
            <a:spAutoFit/>
          </a:bodyPr>
          <a:lstStyle/>
          <a:p>
            <a:r>
              <a:rPr kumimoji="1" lang="ja-JP" altLang="en-US" dirty="0"/>
              <a:t>　</a:t>
            </a:r>
            <a:r>
              <a:rPr kumimoji="1" lang="ja-JP" altLang="en-US" sz="900" dirty="0">
                <a:latin typeface="UD デジタル 教科書体 NK-B" panose="02020700000000000000" pitchFamily="18" charset="-128"/>
                <a:ea typeface="UD デジタル 教科書体 NK-B" panose="02020700000000000000" pitchFamily="18" charset="-128"/>
              </a:rPr>
              <a:t>み　あせ　かんのん</a:t>
            </a:r>
          </a:p>
        </p:txBody>
      </p:sp>
      <p:sp>
        <p:nvSpPr>
          <p:cNvPr id="40" name="テキスト ボックス 39">
            <a:extLst>
              <a:ext uri="{FF2B5EF4-FFF2-40B4-BE49-F238E27FC236}">
                <a16:creationId xmlns:a16="http://schemas.microsoft.com/office/drawing/2014/main" id="{F2DD520F-9A76-F67E-2296-B837F6D5CB45}"/>
              </a:ext>
            </a:extLst>
          </p:cNvPr>
          <p:cNvSpPr txBox="1"/>
          <p:nvPr/>
        </p:nvSpPr>
        <p:spPr>
          <a:xfrm>
            <a:off x="553923" y="887300"/>
            <a:ext cx="1385355"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へ　つ</a:t>
            </a:r>
          </a:p>
        </p:txBody>
      </p:sp>
      <p:sp>
        <p:nvSpPr>
          <p:cNvPr id="41" name="テキスト ボックス 40">
            <a:extLst>
              <a:ext uri="{FF2B5EF4-FFF2-40B4-BE49-F238E27FC236}">
                <a16:creationId xmlns:a16="http://schemas.microsoft.com/office/drawing/2014/main" id="{DC5F1B42-DF39-ED7E-A254-C95696A1CFE9}"/>
              </a:ext>
            </a:extLst>
          </p:cNvPr>
          <p:cNvSpPr txBox="1"/>
          <p:nvPr/>
        </p:nvSpPr>
        <p:spPr>
          <a:xfrm>
            <a:off x="6796258" y="4092512"/>
            <a:ext cx="3044886" cy="369332"/>
          </a:xfrm>
          <a:prstGeom prst="rect">
            <a:avLst/>
          </a:prstGeom>
          <a:noFill/>
        </p:spPr>
        <p:txBody>
          <a:bodyPr wrap="square" rtlCol="0">
            <a:spAutoFit/>
          </a:bodyPr>
          <a:lstStyle/>
          <a:p>
            <a:r>
              <a:rPr kumimoji="1" lang="ja-JP" altLang="en-US" dirty="0"/>
              <a:t>　</a:t>
            </a:r>
            <a:r>
              <a:rPr kumimoji="1" lang="ja-JP" altLang="en-US" dirty="0">
                <a:latin typeface="UD デジタル 教科書体 NK-B" panose="02020700000000000000" pitchFamily="18" charset="-128"/>
                <a:ea typeface="UD デジタル 教科書体 NK-B" panose="02020700000000000000" pitchFamily="18" charset="-128"/>
              </a:rPr>
              <a:t>⑧中ノ浦海浜公園</a:t>
            </a:r>
          </a:p>
        </p:txBody>
      </p:sp>
      <p:sp>
        <p:nvSpPr>
          <p:cNvPr id="42" name="テキスト ボックス 41">
            <a:extLst>
              <a:ext uri="{FF2B5EF4-FFF2-40B4-BE49-F238E27FC236}">
                <a16:creationId xmlns:a16="http://schemas.microsoft.com/office/drawing/2014/main" id="{38A23415-CD8B-B4CD-19A6-5A197AD9C8B7}"/>
              </a:ext>
            </a:extLst>
          </p:cNvPr>
          <p:cNvSpPr txBox="1"/>
          <p:nvPr/>
        </p:nvSpPr>
        <p:spPr>
          <a:xfrm rot="20771256">
            <a:off x="100180" y="308095"/>
            <a:ext cx="1828800" cy="307777"/>
          </a:xfrm>
          <a:prstGeom prst="rect">
            <a:avLst/>
          </a:prstGeom>
          <a:noFill/>
        </p:spPr>
        <p:txBody>
          <a:bodyPr wrap="square" rtlCol="0">
            <a:spAutoFit/>
          </a:bodyPr>
          <a:lstStyle/>
          <a:p>
            <a:r>
              <a:rPr kumimoji="1" lang="ja-JP" altLang="en-US" sz="1200" dirty="0"/>
              <a:t>　</a:t>
            </a:r>
            <a:r>
              <a:rPr kumimoji="1" lang="ja-JP" altLang="en-US" sz="1400" dirty="0">
                <a:latin typeface="UD デジタル 教科書体 NK-R" panose="02020400000000000000" pitchFamily="18" charset="-128"/>
                <a:ea typeface="UD デジタル 教科書体 NK-R" panose="02020400000000000000" pitchFamily="18" charset="-128"/>
              </a:rPr>
              <a:t>知られていないけど</a:t>
            </a:r>
          </a:p>
        </p:txBody>
      </p:sp>
      <p:sp>
        <p:nvSpPr>
          <p:cNvPr id="43" name="正方形/長方形 42">
            <a:extLst>
              <a:ext uri="{FF2B5EF4-FFF2-40B4-BE49-F238E27FC236}">
                <a16:creationId xmlns:a16="http://schemas.microsoft.com/office/drawing/2014/main" id="{454EF197-D167-7B57-FE6F-46E0340A98BD}"/>
              </a:ext>
            </a:extLst>
          </p:cNvPr>
          <p:cNvSpPr/>
          <p:nvPr/>
        </p:nvSpPr>
        <p:spPr>
          <a:xfrm>
            <a:off x="3044437" y="3889552"/>
            <a:ext cx="3536930" cy="1415772"/>
          </a:xfrm>
          <a:prstGeom prst="rect">
            <a:avLst/>
          </a:prstGeom>
          <a:noFill/>
          <a:ln>
            <a:noFill/>
          </a:ln>
        </p:spPr>
        <p:txBody>
          <a:bodyPr wrap="none" lIns="91440" tIns="45720" rIns="91440" bIns="45720">
            <a:spAutoFit/>
          </a:bodyPr>
          <a:lstStyle/>
          <a:p>
            <a:pPr algn="ctr"/>
            <a:r>
              <a:rPr lang="en-US" altLang="ja-JP" sz="3200" b="1" cap="none" spc="0" dirty="0">
                <a:ln w="12700" cmpd="sng">
                  <a:solidFill>
                    <a:schemeClr val="bg1"/>
                  </a:solidFill>
                  <a:prstDash val="solid"/>
                </a:ln>
                <a:solidFill>
                  <a:srgbClr val="00B0F0"/>
                </a:solidFill>
                <a:effectLst/>
              </a:rPr>
              <a:t>Go</a:t>
            </a:r>
            <a:r>
              <a:rPr lang="ja-JP" altLang="en-US" sz="3200" b="1" dirty="0">
                <a:ln w="12700" cmpd="sng">
                  <a:solidFill>
                    <a:schemeClr val="bg1"/>
                  </a:solidFill>
                  <a:prstDash val="solid"/>
                </a:ln>
                <a:solidFill>
                  <a:srgbClr val="00B0F0"/>
                </a:solidFill>
              </a:rPr>
              <a:t> </a:t>
            </a:r>
            <a:r>
              <a:rPr lang="en-US" altLang="ja-JP" sz="3200" b="1" cap="none" spc="0" dirty="0">
                <a:ln w="12700" cmpd="sng">
                  <a:solidFill>
                    <a:schemeClr val="bg1"/>
                  </a:solidFill>
                  <a:prstDash val="solid"/>
                </a:ln>
                <a:solidFill>
                  <a:srgbClr val="00B0F0"/>
                </a:solidFill>
                <a:effectLst/>
              </a:rPr>
              <a:t>to </a:t>
            </a:r>
            <a:r>
              <a:rPr lang="en-US" altLang="ja-JP" sz="3200" b="1" cap="none" spc="0" dirty="0" err="1">
                <a:ln w="12700" cmpd="sng">
                  <a:solidFill>
                    <a:schemeClr val="bg1"/>
                  </a:solidFill>
                  <a:prstDash val="solid"/>
                </a:ln>
                <a:solidFill>
                  <a:srgbClr val="00B0F0"/>
                </a:solidFill>
                <a:effectLst/>
              </a:rPr>
              <a:t>Kaminoseki</a:t>
            </a:r>
            <a:r>
              <a:rPr lang="en-US" altLang="ja-JP" sz="3200" b="1" cap="none" spc="0" dirty="0">
                <a:ln w="12700" cmpd="sng">
                  <a:solidFill>
                    <a:schemeClr val="bg1"/>
                  </a:solidFill>
                  <a:prstDash val="solid"/>
                </a:ln>
                <a:solidFill>
                  <a:srgbClr val="00B0F0"/>
                </a:solidFill>
                <a:effectLst/>
              </a:rPr>
              <a:t> !!</a:t>
            </a:r>
          </a:p>
          <a:p>
            <a:pPr algn="ctr"/>
            <a:endParaRPr lang="ja-JP" alt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 name="テキスト ボックス 1">
            <a:extLst>
              <a:ext uri="{FF2B5EF4-FFF2-40B4-BE49-F238E27FC236}">
                <a16:creationId xmlns:a16="http://schemas.microsoft.com/office/drawing/2014/main" id="{C2C638EF-BD97-59DE-A9A6-CF9EFA616E6C}"/>
              </a:ext>
            </a:extLst>
          </p:cNvPr>
          <p:cNvSpPr txBox="1"/>
          <p:nvPr/>
        </p:nvSpPr>
        <p:spPr>
          <a:xfrm>
            <a:off x="6722841" y="915002"/>
            <a:ext cx="1385355"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ja-JP" altLang="en-US" sz="900" dirty="0">
                <a:latin typeface="UD デジタル 教科書体 NK-B" panose="02020700000000000000" pitchFamily="18" charset="-128"/>
                <a:ea typeface="UD デジタル 教科書体 NK-B" panose="02020700000000000000" pitchFamily="18" charset="-128"/>
              </a:rPr>
              <a:t>せ　　り　　か</a:t>
            </a:r>
          </a:p>
        </p:txBody>
      </p:sp>
      <p:pic>
        <p:nvPicPr>
          <p:cNvPr id="14" name="図 13">
            <a:extLst>
              <a:ext uri="{FF2B5EF4-FFF2-40B4-BE49-F238E27FC236}">
                <a16:creationId xmlns:a16="http://schemas.microsoft.com/office/drawing/2014/main" id="{1560A383-6572-0F67-04CD-E2F98363DF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7904" y="1744864"/>
            <a:ext cx="4009996" cy="2674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図 21">
            <a:extLst>
              <a:ext uri="{FF2B5EF4-FFF2-40B4-BE49-F238E27FC236}">
                <a16:creationId xmlns:a16="http://schemas.microsoft.com/office/drawing/2014/main" id="{477B4606-26B9-4BE0-40F7-256EF022763C}"/>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315104" y="1487800"/>
            <a:ext cx="2985460" cy="2239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テキスト ボックス 2">
            <a:extLst>
              <a:ext uri="{FF2B5EF4-FFF2-40B4-BE49-F238E27FC236}">
                <a16:creationId xmlns:a16="http://schemas.microsoft.com/office/drawing/2014/main" id="{FC704AC7-5306-D7B8-1DD4-E29BD6264B5A}"/>
              </a:ext>
            </a:extLst>
          </p:cNvPr>
          <p:cNvSpPr txBox="1"/>
          <p:nvPr/>
        </p:nvSpPr>
        <p:spPr>
          <a:xfrm>
            <a:off x="506686" y="4072266"/>
            <a:ext cx="1385355" cy="230832"/>
          </a:xfrm>
          <a:prstGeom prst="rect">
            <a:avLst/>
          </a:prstGeom>
          <a:noFill/>
        </p:spPr>
        <p:txBody>
          <a:bodyPr wrap="square" rtlCol="0">
            <a:spAutoFit/>
          </a:bodyPr>
          <a:lstStyle/>
          <a:p>
            <a:r>
              <a:rPr kumimoji="1" lang="ja-JP" altLang="en-US" sz="900" dirty="0">
                <a:latin typeface="UD デジタル 教科書体 NK-B" panose="02020700000000000000" pitchFamily="18" charset="-128"/>
                <a:ea typeface="UD デジタル 教科書体 NK-B" panose="02020700000000000000" pitchFamily="18" charset="-128"/>
              </a:rPr>
              <a:t>なか　の　うら</a:t>
            </a:r>
          </a:p>
        </p:txBody>
      </p:sp>
      <p:sp>
        <p:nvSpPr>
          <p:cNvPr id="4" name="テキスト ボックス 3">
            <a:extLst>
              <a:ext uri="{FF2B5EF4-FFF2-40B4-BE49-F238E27FC236}">
                <a16:creationId xmlns:a16="http://schemas.microsoft.com/office/drawing/2014/main" id="{5A88DD84-1640-8BD8-8E93-EFE228144601}"/>
              </a:ext>
            </a:extLst>
          </p:cNvPr>
          <p:cNvSpPr txBox="1"/>
          <p:nvPr/>
        </p:nvSpPr>
        <p:spPr>
          <a:xfrm>
            <a:off x="7244674" y="3973288"/>
            <a:ext cx="1385355" cy="230832"/>
          </a:xfrm>
          <a:prstGeom prst="rect">
            <a:avLst/>
          </a:prstGeom>
          <a:noFill/>
        </p:spPr>
        <p:txBody>
          <a:bodyPr wrap="square" rtlCol="0">
            <a:spAutoFit/>
          </a:bodyPr>
          <a:lstStyle/>
          <a:p>
            <a:r>
              <a:rPr kumimoji="1" lang="ja-JP" altLang="en-US" sz="900" dirty="0">
                <a:latin typeface="UD デジタル 教科書体 NK-B" panose="02020700000000000000" pitchFamily="18" charset="-128"/>
                <a:ea typeface="UD デジタル 教科書体 NK-B" panose="02020700000000000000" pitchFamily="18" charset="-128"/>
              </a:rPr>
              <a:t>なか　の　うら</a:t>
            </a:r>
          </a:p>
        </p:txBody>
      </p:sp>
    </p:spTree>
    <p:extLst>
      <p:ext uri="{BB962C8B-B14F-4D97-AF65-F5344CB8AC3E}">
        <p14:creationId xmlns:p14="http://schemas.microsoft.com/office/powerpoint/2010/main" val="2972341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FFF0">
            <a:alpha val="48000"/>
          </a:srgbClr>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B4DFB0E-E7F9-06FB-D764-FAF7E3A61A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923814" y="4757510"/>
            <a:ext cx="1760757" cy="1734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タイトル 1"/>
          <p:cNvSpPr>
            <a:spLocks noGrp="1"/>
          </p:cNvSpPr>
          <p:nvPr>
            <p:ph type="title"/>
          </p:nvPr>
        </p:nvSpPr>
        <p:spPr>
          <a:xfrm>
            <a:off x="2069813" y="332813"/>
            <a:ext cx="5266434" cy="1325563"/>
          </a:xfrm>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美人な練塀　</a:t>
            </a:r>
            <a:r>
              <a:rPr kumimoji="1" lang="en-US" altLang="ja-JP" dirty="0">
                <a:latin typeface="UD デジタル 教科書体 NK-B" panose="02020700000000000000" pitchFamily="18" charset="-128"/>
                <a:ea typeface="UD デジタル 教科書体 NK-B" panose="02020700000000000000" pitchFamily="18" charset="-128"/>
              </a:rPr>
              <a:t>in</a:t>
            </a:r>
            <a:r>
              <a:rPr kumimoji="1" lang="ja-JP" altLang="en-US" dirty="0">
                <a:latin typeface="UD デジタル 教科書体 NK-B" panose="02020700000000000000" pitchFamily="18" charset="-128"/>
                <a:ea typeface="UD デジタル 教科書体 NK-B" panose="02020700000000000000" pitchFamily="18" charset="-128"/>
              </a:rPr>
              <a:t>　祝島</a:t>
            </a:r>
          </a:p>
        </p:txBody>
      </p:sp>
      <p:pic>
        <p:nvPicPr>
          <p:cNvPr id="6" name="図 5">
            <a:extLst>
              <a:ext uri="{FF2B5EF4-FFF2-40B4-BE49-F238E27FC236}">
                <a16:creationId xmlns:a16="http://schemas.microsoft.com/office/drawing/2014/main" id="{4B6956BD-7A2D-592D-C2A3-C855644CC5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819" y="1460475"/>
            <a:ext cx="2768694" cy="2076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図 16">
            <a:extLst>
              <a:ext uri="{FF2B5EF4-FFF2-40B4-BE49-F238E27FC236}">
                <a16:creationId xmlns:a16="http://schemas.microsoft.com/office/drawing/2014/main" id="{EA750C0B-28F6-790F-98F3-D9D20EA513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737" y="4876608"/>
            <a:ext cx="1643902" cy="1618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テキスト ボックス 19">
            <a:extLst>
              <a:ext uri="{FF2B5EF4-FFF2-40B4-BE49-F238E27FC236}">
                <a16:creationId xmlns:a16="http://schemas.microsoft.com/office/drawing/2014/main" id="{B44C7A61-4B7E-F4FD-7D57-C34C90B5FA88}"/>
              </a:ext>
            </a:extLst>
          </p:cNvPr>
          <p:cNvSpPr txBox="1"/>
          <p:nvPr/>
        </p:nvSpPr>
        <p:spPr>
          <a:xfrm rot="20771256">
            <a:off x="306097" y="597809"/>
            <a:ext cx="2247493" cy="307777"/>
          </a:xfrm>
          <a:prstGeom prst="rect">
            <a:avLst/>
          </a:prstGeom>
          <a:noFill/>
        </p:spPr>
        <p:txBody>
          <a:bodyPr wrap="square" rtlCol="0">
            <a:spAutoFit/>
          </a:bodyPr>
          <a:lstStyle/>
          <a:p>
            <a:r>
              <a:rPr kumimoji="1" lang="ja-JP" altLang="en-US" sz="1400" dirty="0">
                <a:latin typeface="UD デジタル 教科書体 NK-R" panose="02020400000000000000" pitchFamily="18" charset="-128"/>
                <a:ea typeface="UD デジタル 教科書体 NK-R" panose="02020400000000000000" pitchFamily="18" charset="-128"/>
              </a:rPr>
              <a:t>一度行ってみてほしい！</a:t>
            </a:r>
          </a:p>
        </p:txBody>
      </p:sp>
      <p:sp>
        <p:nvSpPr>
          <p:cNvPr id="21" name="テキスト ボックス 20">
            <a:extLst>
              <a:ext uri="{FF2B5EF4-FFF2-40B4-BE49-F238E27FC236}">
                <a16:creationId xmlns:a16="http://schemas.microsoft.com/office/drawing/2014/main" id="{1C1874A7-A2CF-C76C-D971-9D9EBC44B61A}"/>
              </a:ext>
            </a:extLst>
          </p:cNvPr>
          <p:cNvSpPr txBox="1"/>
          <p:nvPr/>
        </p:nvSpPr>
        <p:spPr>
          <a:xfrm>
            <a:off x="3539850" y="371374"/>
            <a:ext cx="1623191" cy="369332"/>
          </a:xfrm>
          <a:prstGeom prst="rect">
            <a:avLst/>
          </a:prstGeom>
          <a:noFill/>
        </p:spPr>
        <p:txBody>
          <a:bodyPr wrap="square" rtlCol="0">
            <a:spAutoFit/>
          </a:bodyPr>
          <a:lstStyle/>
          <a:p>
            <a:r>
              <a:rPr kumimoji="1" lang="ja-JP" altLang="en-US" dirty="0"/>
              <a:t>　</a:t>
            </a:r>
            <a:r>
              <a:rPr kumimoji="1" lang="ja-JP" altLang="en-US" dirty="0">
                <a:latin typeface="UD デジタル 教科書体 NK-B" panose="02020700000000000000" pitchFamily="18" charset="-128"/>
                <a:ea typeface="UD デジタル 教科書体 NK-B" panose="02020700000000000000" pitchFamily="18" charset="-128"/>
              </a:rPr>
              <a:t>ねり　へい</a:t>
            </a:r>
            <a:endParaRPr kumimoji="1" lang="ja-JP" altLang="en-US" sz="900" dirty="0">
              <a:latin typeface="UD デジタル 教科書体 NK-B" panose="02020700000000000000" pitchFamily="18" charset="-128"/>
              <a:ea typeface="UD デジタル 教科書体 NK-B" panose="02020700000000000000" pitchFamily="18" charset="-128"/>
            </a:endParaRPr>
          </a:p>
        </p:txBody>
      </p:sp>
      <p:pic>
        <p:nvPicPr>
          <p:cNvPr id="27" name="図 26">
            <a:extLst>
              <a:ext uri="{FF2B5EF4-FFF2-40B4-BE49-F238E27FC236}">
                <a16:creationId xmlns:a16="http://schemas.microsoft.com/office/drawing/2014/main" id="{2FD35AD1-5321-4094-6C01-5D89B6C7E4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62701" y="1460475"/>
            <a:ext cx="4211757" cy="3068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図 18">
            <a:extLst>
              <a:ext uri="{FF2B5EF4-FFF2-40B4-BE49-F238E27FC236}">
                <a16:creationId xmlns:a16="http://schemas.microsoft.com/office/drawing/2014/main" id="{4F730F95-F1BC-FF78-EBE0-730B4FF502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4386" y="3644215"/>
            <a:ext cx="1832757" cy="1437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図 30">
            <a:extLst>
              <a:ext uri="{FF2B5EF4-FFF2-40B4-BE49-F238E27FC236}">
                <a16:creationId xmlns:a16="http://schemas.microsoft.com/office/drawing/2014/main" id="{0C3CB07E-70B4-128C-1ECD-E7557FD66D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01798" y="4733953"/>
            <a:ext cx="2747489" cy="1769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テキスト ボックス 31">
            <a:extLst>
              <a:ext uri="{FF2B5EF4-FFF2-40B4-BE49-F238E27FC236}">
                <a16:creationId xmlns:a16="http://schemas.microsoft.com/office/drawing/2014/main" id="{B4279DAA-A10F-E875-1667-4C38D5800C43}"/>
              </a:ext>
            </a:extLst>
          </p:cNvPr>
          <p:cNvSpPr txBox="1"/>
          <p:nvPr/>
        </p:nvSpPr>
        <p:spPr>
          <a:xfrm>
            <a:off x="7728994" y="469232"/>
            <a:ext cx="1979340" cy="1846659"/>
          </a:xfrm>
          <a:prstGeom prst="rect">
            <a:avLst/>
          </a:prstGeom>
          <a:noFill/>
          <a:effectLst>
            <a:softEdge rad="63500"/>
          </a:effectLst>
        </p:spPr>
        <p:txBody>
          <a:bodyPr wrap="square" rtlCol="0">
            <a:spAutoFit/>
          </a:bodyPr>
          <a:lstStyle/>
          <a:p>
            <a:r>
              <a:rPr lang="ja-JP" altLang="en-US" dirty="0">
                <a:latin typeface="UD デジタル 教科書体 NK-B" panose="02020700000000000000" pitchFamily="18" charset="-128"/>
                <a:ea typeface="UD デジタル 教科書体 NK-B" panose="02020700000000000000" pitchFamily="18" charset="-128"/>
              </a:rPr>
              <a:t>⑩祝島</a:t>
            </a:r>
            <a:endParaRPr kumimoji="1" lang="en-US" altLang="ja-JP"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周防灘に浮かぶハート♡の形をした島。</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石積みの練塀でかこまれた家並みの路地を散策し、一つ一つの石の形のちがいを楽しもう。</a:t>
            </a:r>
          </a:p>
        </p:txBody>
      </p:sp>
      <p:sp>
        <p:nvSpPr>
          <p:cNvPr id="3" name="テキスト ボックス 2">
            <a:extLst>
              <a:ext uri="{FF2B5EF4-FFF2-40B4-BE49-F238E27FC236}">
                <a16:creationId xmlns:a16="http://schemas.microsoft.com/office/drawing/2014/main" id="{E52A1141-1F83-9C2B-4EA3-DA5FC207A729}"/>
              </a:ext>
            </a:extLst>
          </p:cNvPr>
          <p:cNvSpPr txBox="1"/>
          <p:nvPr/>
        </p:nvSpPr>
        <p:spPr>
          <a:xfrm>
            <a:off x="205112" y="4441712"/>
            <a:ext cx="1979340"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猫と出会える島♡</a:t>
            </a:r>
          </a:p>
        </p:txBody>
      </p:sp>
      <p:sp>
        <p:nvSpPr>
          <p:cNvPr id="4" name="テキスト ボックス 3">
            <a:extLst>
              <a:ext uri="{FF2B5EF4-FFF2-40B4-BE49-F238E27FC236}">
                <a16:creationId xmlns:a16="http://schemas.microsoft.com/office/drawing/2014/main" id="{0CCDFCD3-D5C4-322A-8713-C92BECBECDA6}"/>
              </a:ext>
            </a:extLst>
          </p:cNvPr>
          <p:cNvSpPr txBox="1"/>
          <p:nvPr/>
        </p:nvSpPr>
        <p:spPr>
          <a:xfrm>
            <a:off x="7726310" y="2322921"/>
            <a:ext cx="2033487" cy="2431435"/>
          </a:xfrm>
          <a:prstGeom prst="rect">
            <a:avLst/>
          </a:prstGeom>
          <a:noFill/>
        </p:spPr>
        <p:txBody>
          <a:bodyPr wrap="square" rtlCol="0">
            <a:spAutoFit/>
          </a:bodyPr>
          <a:lstStyle/>
          <a:p>
            <a:r>
              <a:rPr lang="ja-JP" altLang="en-US" dirty="0">
                <a:latin typeface="UD デジタル 教科書体 NK-B" panose="02020700000000000000" pitchFamily="18" charset="-128"/>
                <a:ea typeface="UD デジタル 教科書体 NK-B" panose="02020700000000000000" pitchFamily="18" charset="-128"/>
              </a:rPr>
              <a:t>祝島には</a:t>
            </a:r>
            <a:endParaRPr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dirty="0">
                <a:latin typeface="UD デジタル 教科書体 NK-B" panose="02020700000000000000" pitchFamily="18" charset="-128"/>
                <a:ea typeface="UD デジタル 教科書体 NK-B" panose="02020700000000000000" pitchFamily="18" charset="-128"/>
              </a:rPr>
              <a:t>定期船「いわい」でいけます</a:t>
            </a:r>
            <a:endParaRPr kumimoji="1" lang="en-US" altLang="ja-JP"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柳井港－祝島（</a:t>
            </a:r>
            <a:r>
              <a:rPr kumimoji="1" lang="en-US" altLang="ja-JP" sz="1400" dirty="0">
                <a:latin typeface="UD デジタル 教科書体 NK-R" panose="02020400000000000000" pitchFamily="18" charset="-128"/>
                <a:ea typeface="UD デジタル 教科書体 NK-R" panose="02020400000000000000" pitchFamily="18" charset="-128"/>
              </a:rPr>
              <a:t>70</a:t>
            </a:r>
            <a:r>
              <a:rPr kumimoji="1" lang="ja-JP" altLang="en-US" sz="1400" dirty="0">
                <a:latin typeface="UD デジタル 教科書体 NK-R" panose="02020400000000000000" pitchFamily="18" charset="-128"/>
                <a:ea typeface="UD デジタル 教科書体 NK-R" panose="02020400000000000000" pitchFamily="18" charset="-128"/>
              </a:rPr>
              <a:t>分）</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室津－祝島（</a:t>
            </a:r>
            <a:r>
              <a:rPr kumimoji="1" lang="en-US" altLang="ja-JP" sz="1400" dirty="0">
                <a:latin typeface="UD デジタル 教科書体 NK-R" panose="02020400000000000000" pitchFamily="18" charset="-128"/>
                <a:ea typeface="UD デジタル 教科書体 NK-R" panose="02020400000000000000" pitchFamily="18" charset="-128"/>
              </a:rPr>
              <a:t>40</a:t>
            </a:r>
            <a:r>
              <a:rPr kumimoji="1" lang="ja-JP" altLang="en-US" sz="1400" dirty="0">
                <a:latin typeface="UD デジタル 教科書体 NK-R" panose="02020400000000000000" pitchFamily="18" charset="-128"/>
                <a:ea typeface="UD デジタル 教科書体 NK-R" panose="02020400000000000000" pitchFamily="18" charset="-128"/>
              </a:rPr>
              <a:t>分）</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上関－祝島（</a:t>
            </a:r>
            <a:r>
              <a:rPr kumimoji="1" lang="en-US" altLang="ja-JP" sz="1400" dirty="0">
                <a:latin typeface="UD デジタル 教科書体 NK-R" panose="02020400000000000000" pitchFamily="18" charset="-128"/>
                <a:ea typeface="UD デジタル 教科書体 NK-R" panose="02020400000000000000" pitchFamily="18" charset="-128"/>
              </a:rPr>
              <a:t>35</a:t>
            </a:r>
            <a:r>
              <a:rPr kumimoji="1" lang="ja-JP" altLang="en-US" sz="1400" dirty="0">
                <a:latin typeface="UD デジタル 教科書体 NK-R" panose="02020400000000000000" pitchFamily="18" charset="-128"/>
                <a:ea typeface="UD デジタル 教科書体 NK-R" panose="02020400000000000000" pitchFamily="18" charset="-128"/>
              </a:rPr>
              <a:t>分）</a:t>
            </a:r>
            <a:endParaRPr kumimoji="1" lang="en-US" altLang="ja-JP" sz="1400" dirty="0">
              <a:latin typeface="UD デジタル 教科書体 NK-R" panose="02020400000000000000" pitchFamily="18" charset="-128"/>
              <a:ea typeface="UD デジタル 教科書体 NK-R" panose="02020400000000000000" pitchFamily="18" charset="-128"/>
            </a:endParaRPr>
          </a:p>
          <a:p>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お問い合わせ</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ja-JP" altLang="en-US" sz="1400" dirty="0">
                <a:latin typeface="UD デジタル 教科書体 NK-R" panose="02020400000000000000" pitchFamily="18" charset="-128"/>
                <a:ea typeface="UD デジタル 教科書体 NK-R" panose="02020400000000000000" pitchFamily="18" charset="-128"/>
              </a:rPr>
              <a:t>（上関航運）</a:t>
            </a:r>
            <a:endParaRPr kumimoji="1" lang="en-US" altLang="ja-JP" sz="1400" dirty="0">
              <a:latin typeface="UD デジタル 教科書体 NK-R" panose="02020400000000000000" pitchFamily="18" charset="-128"/>
              <a:ea typeface="UD デジタル 教科書体 NK-R" panose="02020400000000000000" pitchFamily="18" charset="-128"/>
            </a:endParaRPr>
          </a:p>
          <a:p>
            <a:r>
              <a:rPr kumimoji="1" lang="en-US" altLang="ja-JP" sz="1400" dirty="0">
                <a:latin typeface="UD デジタル 教科書体 NK-R" panose="02020400000000000000" pitchFamily="18" charset="-128"/>
                <a:ea typeface="UD デジタル 教科書体 NK-R" panose="02020400000000000000" pitchFamily="18" charset="-128"/>
              </a:rPr>
              <a:t>TEL</a:t>
            </a:r>
            <a:r>
              <a:rPr kumimoji="1" lang="ja-JP" altLang="en-US" sz="1400" dirty="0">
                <a:latin typeface="UD デジタル 教科書体 NK-R" panose="02020400000000000000" pitchFamily="18" charset="-128"/>
                <a:ea typeface="UD デジタル 教科書体 NK-R" panose="02020400000000000000" pitchFamily="18" charset="-128"/>
              </a:rPr>
              <a:t>　</a:t>
            </a:r>
            <a:r>
              <a:rPr kumimoji="1" lang="en-US" altLang="ja-JP" sz="1400" dirty="0">
                <a:latin typeface="UD デジタル 教科書体 NK-R" panose="02020400000000000000" pitchFamily="18" charset="-128"/>
                <a:ea typeface="UD デジタル 教科書体 NK-R" panose="02020400000000000000" pitchFamily="18" charset="-128"/>
              </a:rPr>
              <a:t>0820-62-0102</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13" name="コンテンツ プレースホルダー 12">
            <a:extLst>
              <a:ext uri="{FF2B5EF4-FFF2-40B4-BE49-F238E27FC236}">
                <a16:creationId xmlns:a16="http://schemas.microsoft.com/office/drawing/2014/main" id="{F3F04361-6712-197A-2FE5-706C02BF360B}"/>
              </a:ext>
            </a:extLst>
          </p:cNvPr>
          <p:cNvPicPr>
            <a:picLocks noGrp="1" noChangeAspect="1"/>
          </p:cNvPicPr>
          <p:nvPr>
            <p:ph idx="1"/>
          </p:nvPr>
        </p:nvPicPr>
        <p:blipFill rotWithShape="1">
          <a:blip r:embed="rId8" cstate="screen">
            <a:extLst>
              <a:ext uri="{28A0092B-C50C-407E-A947-70E740481C1C}">
                <a14:useLocalDpi xmlns:a14="http://schemas.microsoft.com/office/drawing/2010/main"/>
              </a:ext>
            </a:extLst>
          </a:blip>
          <a:srcRect/>
          <a:stretch/>
        </p:blipFill>
        <p:spPr>
          <a:xfrm>
            <a:off x="2038971" y="4744440"/>
            <a:ext cx="2747489" cy="1760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テキスト ボックス 9">
            <a:extLst>
              <a:ext uri="{FF2B5EF4-FFF2-40B4-BE49-F238E27FC236}">
                <a16:creationId xmlns:a16="http://schemas.microsoft.com/office/drawing/2014/main" id="{79AD9CBA-2DCD-BCC4-5A42-C0C684BBE00D}"/>
              </a:ext>
            </a:extLst>
          </p:cNvPr>
          <p:cNvSpPr txBox="1"/>
          <p:nvPr/>
        </p:nvSpPr>
        <p:spPr>
          <a:xfrm>
            <a:off x="7736142" y="795496"/>
            <a:ext cx="1623191" cy="230832"/>
          </a:xfrm>
          <a:prstGeom prst="rect">
            <a:avLst/>
          </a:prstGeom>
          <a:noFill/>
        </p:spPr>
        <p:txBody>
          <a:bodyPr wrap="square"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すおうなだ</a:t>
            </a:r>
          </a:p>
        </p:txBody>
      </p:sp>
      <p:pic>
        <p:nvPicPr>
          <p:cNvPr id="7" name="図 6">
            <a:extLst>
              <a:ext uri="{FF2B5EF4-FFF2-40B4-BE49-F238E27FC236}">
                <a16:creationId xmlns:a16="http://schemas.microsoft.com/office/drawing/2014/main" id="{026AFF3B-7BA5-E081-68FD-70583030FE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V="1">
            <a:off x="8998272" y="3886443"/>
            <a:ext cx="529002" cy="532329"/>
          </a:xfrm>
          <a:prstGeom prst="rect">
            <a:avLst/>
          </a:prstGeom>
        </p:spPr>
      </p:pic>
    </p:spTree>
    <p:extLst>
      <p:ext uri="{BB962C8B-B14F-4D97-AF65-F5344CB8AC3E}">
        <p14:creationId xmlns:p14="http://schemas.microsoft.com/office/powerpoint/2010/main" val="424210371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918</TotalTime>
  <Words>989</Words>
  <Application>Microsoft Office PowerPoint</Application>
  <PresentationFormat>A4 210 x 297 mm</PresentationFormat>
  <Paragraphs>127</Paragraphs>
  <Slides>8</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8</vt:i4>
      </vt:variant>
    </vt:vector>
  </HeadingPairs>
  <TitlesOfParts>
    <vt:vector size="16" baseType="lpstr">
      <vt:lpstr>UD デジタル 教科書体 NK-B</vt:lpstr>
      <vt:lpstr>UD デジタル 教科書体 NK-R</vt:lpstr>
      <vt:lpstr>游ゴシック</vt:lpstr>
      <vt:lpstr>游ゴシック Light</vt:lpstr>
      <vt:lpstr>Arial</vt:lpstr>
      <vt:lpstr>Calibri</vt:lpstr>
      <vt:lpstr>Calibri Light</vt:lpstr>
      <vt:lpstr>Office テーマ</vt:lpstr>
      <vt:lpstr>上関PRプロジェクト</vt:lpstr>
      <vt:lpstr>上関歴史・観光マップ</vt:lpstr>
      <vt:lpstr>上関で人気TOP3の食べ物‼</vt:lpstr>
      <vt:lpstr>PowerPoint プレゼンテーション</vt:lpstr>
      <vt:lpstr>上関で楽しむ歴史</vt:lpstr>
      <vt:lpstr>行ってみよう！ 朝鮮通信使　ゆかりの地</vt:lpstr>
      <vt:lpstr>PowerPoint プレゼンテーション</vt:lpstr>
      <vt:lpstr>美人な練塀　in　祝島</vt:lpstr>
    </vt:vector>
  </TitlesOfParts>
  <Company>上関町教育委員会</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上関PRプロジェクト</dc:title>
  <dc:creator>student012</dc:creator>
  <cp:lastModifiedBy>koseki</cp:lastModifiedBy>
  <cp:revision>29</cp:revision>
  <dcterms:created xsi:type="dcterms:W3CDTF">2022-10-12T23:44:56Z</dcterms:created>
  <dcterms:modified xsi:type="dcterms:W3CDTF">2023-04-17T02:40:00Z</dcterms:modified>
</cp:coreProperties>
</file>